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10287000" cx="18288000"/>
  <p:notesSz cx="6858000" cy="9144000"/>
  <p:embeddedFontLst>
    <p:embeddedFont>
      <p:font typeface="Playfair Display"/>
      <p:regular r:id="rId17"/>
      <p:bold r:id="rId18"/>
      <p:italic r:id="rId19"/>
      <p:boldItalic r:id="rId20"/>
    </p:embeddedFont>
    <p:embeddedFont>
      <p:font typeface="Public Sans"/>
      <p:bold r:id="rId21"/>
      <p:boldItalic r:id="rId22"/>
    </p:embeddedFont>
    <p:embeddedFont>
      <p:font typeface="Roboto Mon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27" roundtripDataSignature="AMtx7mjqFZKBVzy/Z59930KRmhG9PdlN3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boldItalic.fntdata"/><Relationship Id="rId22" Type="http://schemas.openxmlformats.org/officeDocument/2006/relationships/font" Target="fonts/PublicSans-boldItalic.fntdata"/><Relationship Id="rId21" Type="http://schemas.openxmlformats.org/officeDocument/2006/relationships/font" Target="fonts/PublicSans-bold.fntdata"/><Relationship Id="rId24" Type="http://schemas.openxmlformats.org/officeDocument/2006/relationships/font" Target="fonts/RobotoMono-bold.fntdata"/><Relationship Id="rId23" Type="http://schemas.openxmlformats.org/officeDocument/2006/relationships/font" Target="fonts/RobotoMon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boldItalic.fntdata"/><Relationship Id="rId25" Type="http://schemas.openxmlformats.org/officeDocument/2006/relationships/font" Target="fonts/RobotoMono-italic.fntdata"/><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layfairDisplay-regular.fntdata"/><Relationship Id="rId16" Type="http://schemas.openxmlformats.org/officeDocument/2006/relationships/slide" Target="slides/slide11.xml"/><Relationship Id="rId19" Type="http://schemas.openxmlformats.org/officeDocument/2006/relationships/font" Target="fonts/PlayfairDisplay-italic.fntdata"/><Relationship Id="rId18" Type="http://schemas.openxmlformats.org/officeDocument/2006/relationships/font" Target="fonts/PlayfairDisplay-bold.fntdata"/></Relationships>
</file>

<file path=ppt/media/image1.gif>
</file>

<file path=ppt/media/image10.gif>
</file>

<file path=ppt/media/image11.png>
</file>

<file path=ppt/media/image12.png>
</file>

<file path=ppt/media/image2.jpg>
</file>

<file path=ppt/media/image3.jpg>
</file>

<file path=ppt/media/image4.png>
</file>

<file path=ppt/media/image5.png>
</file>

<file path=ppt/media/image6.jpg>
</file>

<file path=ppt/media/image7.jp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latin typeface="Cambria"/>
                <a:ea typeface="Cambria"/>
                <a:cs typeface="Cambria"/>
                <a:sym typeface="Cambria"/>
              </a:rPr>
              <a:t>Hi everyone — my name is Kevin Kang, and today I’m excited to introduce a new way of thinking about player impact in football.</a:t>
            </a:r>
            <a:endParaRPr>
              <a:solidFill>
                <a:schemeClr val="dk1"/>
              </a:solidFill>
              <a:latin typeface="Cambria"/>
              <a:ea typeface="Cambria"/>
              <a:cs typeface="Cambria"/>
              <a:sym typeface="Cambria"/>
            </a:endParaRPr>
          </a:p>
          <a:p>
            <a:pPr indent="0" lvl="0" marL="0" rtl="0" algn="l">
              <a:spcBef>
                <a:spcPts val="0"/>
              </a:spcBef>
              <a:spcAft>
                <a:spcPts val="0"/>
              </a:spcAft>
              <a:buNone/>
            </a:pPr>
            <a:r>
              <a:rPr lang="en-US">
                <a:solidFill>
                  <a:schemeClr val="dk1"/>
                </a:solidFill>
                <a:latin typeface="Cambria"/>
                <a:ea typeface="Cambria"/>
                <a:cs typeface="Cambria"/>
                <a:sym typeface="Cambria"/>
              </a:rPr>
              <a:t>	It’s called the Disruption Index — and it focuses not on what happens at the end of a play, but what happens just before everything breaks down.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i="1" lang="en-US">
                <a:solidFill>
                  <a:schemeClr val="dk1"/>
                </a:solidFill>
              </a:rPr>
              <a:t>This version focuses on the back line: the foundation of defensive shape.</a:t>
            </a:r>
            <a:endParaRPr i="1">
              <a:solidFill>
                <a:schemeClr val="dk1"/>
              </a:solidFill>
            </a:endParaRPr>
          </a:p>
          <a:p>
            <a:pPr indent="0" lvl="0" marL="0" rtl="0" algn="l">
              <a:spcBef>
                <a:spcPts val="1200"/>
              </a:spcBef>
              <a:spcAft>
                <a:spcPts val="0"/>
              </a:spcAft>
              <a:buNone/>
            </a:pPr>
            <a:r>
              <a:rPr lang="en-US">
                <a:solidFill>
                  <a:schemeClr val="dk1"/>
                </a:solidFill>
              </a:rPr>
              <a:t>“Right now, we define structure as the defensive line. That’s the cleanest signal of tactical disruption, and it’s where coaches look first when shape collapses.”</a:t>
            </a:r>
            <a:endParaRPr>
              <a:solidFill>
                <a:schemeClr val="dk1"/>
              </a:solidFill>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latin typeface="Cambria"/>
                <a:ea typeface="Cambria"/>
                <a:cs typeface="Cambria"/>
                <a:sym typeface="Cambria"/>
              </a:rPr>
              <a:t>Looking ahead, there are five key areas we’re focused on.</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First, expanding beyond just the back line — we want to capture disruption caused in midfield rotations, pressing traps, and transition moments.</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Second, validating our scores against actual outcomes — do higher disruption moments lead to more goals? More xT? Greater team success?</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Third, testing this across leagues — from the high press of the Bundesliga to the compact blocks of Serie A.</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Fourth, building real-time tooling — imagine a coach getting disruption alerts live during a match.</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And finally, integrating this into larger models — so that disruption becomes a layer within Expected Threat (xT), Expected Possession Value (EPV), or Value Actions by Estimating Probabilities (VAEP) frameworks.</a:t>
            </a:r>
            <a:endParaRPr>
              <a:solidFill>
                <a:schemeClr val="dk1"/>
              </a:solidFill>
              <a:latin typeface="Cambria"/>
              <a:ea typeface="Cambria"/>
              <a:cs typeface="Cambria"/>
              <a:sym typeface="Cambria"/>
            </a:endParaRPr>
          </a:p>
          <a:p>
            <a:pPr indent="0" lvl="0" marL="0" rtl="0" algn="l">
              <a:spcBef>
                <a:spcPts val="0"/>
              </a:spcBef>
              <a:spcAft>
                <a:spcPts val="0"/>
              </a:spcAft>
              <a:buNone/>
            </a:pPr>
            <a:r>
              <a:t/>
            </a:r>
            <a:endParaRPr>
              <a:solidFill>
                <a:schemeClr val="dk1"/>
              </a:solidFill>
            </a:endParaRPr>
          </a:p>
        </p:txBody>
      </p:sp>
      <p:sp>
        <p:nvSpPr>
          <p:cNvPr id="189" name="Google Shape;189;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latin typeface="Cambria"/>
                <a:ea typeface="Cambria"/>
                <a:cs typeface="Cambria"/>
                <a:sym typeface="Cambria"/>
              </a:rPr>
              <a:t>Some players create chaos — not through goals or assists, but by breaking structure.</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The Disruption Index is how we finally measure that.</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Thank you.</a:t>
            </a:r>
            <a:endParaRPr>
              <a:solidFill>
                <a:schemeClr val="dk1"/>
              </a:solidFill>
              <a:latin typeface="Cambria"/>
              <a:ea typeface="Cambria"/>
              <a:cs typeface="Cambria"/>
              <a:sym typeface="Cambria"/>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Q1: Why do we need a new metric when we already have xT or EPV?</a:t>
            </a:r>
            <a:br>
              <a:rPr b="1" lang="en-US">
                <a:solidFill>
                  <a:schemeClr val="dk1"/>
                </a:solidFill>
              </a:rPr>
            </a:br>
            <a:r>
              <a:rPr lang="en-US">
                <a:solidFill>
                  <a:schemeClr val="dk1"/>
                </a:solidFill>
              </a:rPr>
              <a:t> 🟢 “Because disruption happens </a:t>
            </a:r>
            <a:r>
              <a:rPr i="1" lang="en-US">
                <a:solidFill>
                  <a:schemeClr val="dk1"/>
                </a:solidFill>
              </a:rPr>
              <a:t>before</a:t>
            </a:r>
            <a:r>
              <a:rPr lang="en-US">
                <a:solidFill>
                  <a:schemeClr val="dk1"/>
                </a:solidFill>
              </a:rPr>
              <a:t> threat emerges. xT tells you how dangerous a location is. The Disruption Index tells you how much chaos an action caused to the opposing shape — even if it doesn’t end in a shot.”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Q2: Why combine ΔWidth, ΔDispersion, and Recovery Time? Isn’t one enough?</a:t>
            </a:r>
            <a:br>
              <a:rPr b="1" lang="en-US">
                <a:solidFill>
                  <a:schemeClr val="dk1"/>
                </a:solidFill>
              </a:rPr>
            </a:br>
            <a:r>
              <a:rPr lang="en-US">
                <a:solidFill>
                  <a:schemeClr val="dk1"/>
                </a:solidFill>
              </a:rPr>
              <a:t> 🟢 “Each captures a different kind of disruption — width shows stretch, dispersion captures irregular shape, and recovery time shows how long it stays broken. Combined, they reflect structured and chaotic disruption.”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 Validation / Scalability</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Q3: Have you validated this against outcomes like xT or goals?</a:t>
            </a:r>
            <a:br>
              <a:rPr b="1" lang="en-US">
                <a:solidFill>
                  <a:schemeClr val="dk1"/>
                </a:solidFill>
              </a:rPr>
            </a:br>
            <a:r>
              <a:rPr lang="en-US">
                <a:solidFill>
                  <a:schemeClr val="dk1"/>
                </a:solidFill>
              </a:rPr>
              <a:t> 🟢 “That’s next — so far we’ve done visual and conceptual validation. But we’re planning to correlate disruption scores with goals, shot quality, and team performance across full matches.”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Q4: Can this scale to full matches or seasons?</a:t>
            </a:r>
            <a:br>
              <a:rPr b="1" lang="en-US">
                <a:solidFill>
                  <a:schemeClr val="dk1"/>
                </a:solidFill>
              </a:rPr>
            </a:br>
            <a:r>
              <a:rPr lang="en-US">
                <a:solidFill>
                  <a:schemeClr val="dk1"/>
                </a:solidFill>
              </a:rPr>
              <a:t> 🟢 “Yes — it’s fully automatable with tracking data. Once calibrated, it can score every pass or carry in near real-time.”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 Tech Questions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Q5: Can this be done with StatsBomb or event-only data?</a:t>
            </a:r>
            <a:br>
              <a:rPr b="1" lang="en-US">
                <a:solidFill>
                  <a:schemeClr val="dk1"/>
                </a:solidFill>
              </a:rPr>
            </a:br>
            <a:r>
              <a:rPr lang="en-US">
                <a:solidFill>
                  <a:schemeClr val="dk1"/>
                </a:solidFill>
              </a:rPr>
              <a:t> 🟢 “Only partially. We experimented with a StatsBomb-based proxy that counted opponent pressures after actions, but it doesn’t capture shape or recovery — you really need tracking data for full structural analysis.”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Q6: Why didn’t you include Voronoi in the final model?</a:t>
            </a:r>
            <a:br>
              <a:rPr b="1" lang="en-US">
                <a:solidFill>
                  <a:schemeClr val="dk1"/>
                </a:solidFill>
              </a:rPr>
            </a:br>
            <a:r>
              <a:rPr lang="en-US">
                <a:solidFill>
                  <a:schemeClr val="dk1"/>
                </a:solidFill>
              </a:rPr>
              <a:t> 🟢 “It’s something we explored for future work. Voronoi is great for modeling </a:t>
            </a:r>
            <a:r>
              <a:rPr b="1" lang="en-US">
                <a:solidFill>
                  <a:schemeClr val="dk1"/>
                </a:solidFill>
              </a:rPr>
              <a:t>spatial control</a:t>
            </a:r>
            <a:r>
              <a:rPr lang="en-US">
                <a:solidFill>
                  <a:schemeClr val="dk1"/>
                </a:solidFill>
              </a:rPr>
              <a:t>, but our current focus is on </a:t>
            </a:r>
            <a:r>
              <a:rPr b="1" lang="en-US">
                <a:solidFill>
                  <a:schemeClr val="dk1"/>
                </a:solidFill>
              </a:rPr>
              <a:t>structural movement</a:t>
            </a:r>
            <a:r>
              <a:rPr lang="en-US">
                <a:solidFill>
                  <a:schemeClr val="dk1"/>
                </a:solidFill>
              </a:rPr>
              <a:t>. Eventually, we’d love to combine them.”</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 Use Case / Application</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Q7: How would a team use this in practice?</a:t>
            </a:r>
            <a:br>
              <a:rPr b="1" lang="en-US">
                <a:solidFill>
                  <a:schemeClr val="dk1"/>
                </a:solidFill>
              </a:rPr>
            </a:br>
            <a:r>
              <a:rPr lang="en-US">
                <a:solidFill>
                  <a:schemeClr val="dk1"/>
                </a:solidFill>
              </a:rPr>
              <a:t> 🟢 “Scouts could flag players who consistently break shape. Analysts could pair disruption spikes with threat models. Coaches could identify ‘disruption triggers’ in their own attacking patterns — or vulnerabilities in their opponents.”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Q8: Can this help youth development or recruiting?</a:t>
            </a:r>
            <a:br>
              <a:rPr b="1" lang="en-US">
                <a:solidFill>
                  <a:schemeClr val="dk1"/>
                </a:solidFill>
              </a:rPr>
            </a:br>
            <a:r>
              <a:rPr lang="en-US">
                <a:solidFill>
                  <a:schemeClr val="dk1"/>
                </a:solidFill>
              </a:rPr>
              <a:t> 🟢 “Absolutely — it picks up on the influence of players who don’t score or assist but shape the game tactically. It could help identify intelligent movers and chaos creators who might otherwise be overlooked.”</a:t>
            </a:r>
            <a:endParaRPr>
              <a:solidFill>
                <a:schemeClr val="dk1"/>
              </a:solidFill>
            </a:endParaRPr>
          </a:p>
          <a:p>
            <a:pPr indent="0" lvl="0" marL="0" rtl="0" algn="l">
              <a:lnSpc>
                <a:spcPct val="100000"/>
              </a:lnSpc>
              <a:spcBef>
                <a:spcPts val="1200"/>
              </a:spcBef>
              <a:spcAft>
                <a:spcPts val="0"/>
              </a:spcAft>
              <a:buNone/>
            </a:pPr>
            <a:br>
              <a:rPr lang="en-US"/>
            </a:br>
            <a:br>
              <a:rPr lang="en-US"/>
            </a:br>
            <a:r>
              <a:rPr b="1" lang="en-US">
                <a:solidFill>
                  <a:schemeClr val="dk1"/>
                </a:solidFill>
              </a:rPr>
              <a:t>🟢 1️⃣ Slide Bullet (for "Methods Explored" or Appendix)</a:t>
            </a:r>
            <a:endParaRPr b="1">
              <a:solidFill>
                <a:schemeClr val="dk1"/>
              </a:solidFill>
            </a:endParaRPr>
          </a:p>
          <a:p>
            <a:pPr indent="-298450" lvl="0" marL="838200" marR="381000" rtl="0" algn="l">
              <a:lnSpc>
                <a:spcPct val="100000"/>
              </a:lnSpc>
              <a:spcBef>
                <a:spcPts val="1200"/>
              </a:spcBef>
              <a:spcAft>
                <a:spcPts val="0"/>
              </a:spcAft>
              <a:buClr>
                <a:schemeClr val="dk1"/>
              </a:buClr>
              <a:buSzPts val="1100"/>
              <a:buChar char="●"/>
            </a:pPr>
            <a:r>
              <a:rPr lang="en-US">
                <a:solidFill>
                  <a:schemeClr val="dk1"/>
                </a:solidFill>
              </a:rPr>
              <a:t>🧪 We tested whole-team disruption using average displacement and shape variance, but ultimately focused on the </a:t>
            </a:r>
            <a:r>
              <a:rPr b="1" lang="en-US">
                <a:solidFill>
                  <a:schemeClr val="dk1"/>
                </a:solidFill>
              </a:rPr>
              <a:t>defensive line</a:t>
            </a:r>
            <a:r>
              <a:rPr lang="en-US">
                <a:solidFill>
                  <a:schemeClr val="dk1"/>
                </a:solidFill>
              </a:rPr>
              <a:t> for clearer tactical interpretation.</a:t>
            </a:r>
            <a:br>
              <a:rPr lang="en-US">
                <a:solidFill>
                  <a:schemeClr val="dk1"/>
                </a:solidFill>
              </a:rPr>
            </a:br>
            <a:endParaRPr>
              <a:solidFill>
                <a:schemeClr val="dk1"/>
              </a:solidFill>
            </a:endParaRPr>
          </a:p>
          <a:p>
            <a:pPr indent="0" lvl="0" marL="0" rtl="0" algn="l">
              <a:lnSpc>
                <a:spcPct val="100000"/>
              </a:lnSpc>
              <a:spcBef>
                <a:spcPts val="1800"/>
              </a:spcBef>
              <a:spcAft>
                <a:spcPts val="0"/>
              </a:spcAft>
              <a:buNone/>
            </a:pPr>
            <a:r>
              <a:rPr b="1" lang="en-US">
                <a:solidFill>
                  <a:schemeClr val="dk1"/>
                </a:solidFill>
              </a:rPr>
              <a:t>🟢 1️⃣ Spoken Sentence (if asked or during Q&amp;A)</a:t>
            </a:r>
            <a:endParaRPr b="1">
              <a:solidFill>
                <a:schemeClr val="dk1"/>
              </a:solidFill>
            </a:endParaRPr>
          </a:p>
          <a:p>
            <a:pPr indent="0" lvl="0" marL="381000" marR="381000" rtl="0" algn="l">
              <a:lnSpc>
                <a:spcPct val="100000"/>
              </a:lnSpc>
              <a:spcBef>
                <a:spcPts val="1200"/>
              </a:spcBef>
              <a:spcAft>
                <a:spcPts val="0"/>
              </a:spcAft>
              <a:buClr>
                <a:schemeClr val="dk1"/>
              </a:buClr>
              <a:buSzPts val="1100"/>
              <a:buFont typeface="Arial"/>
              <a:buNone/>
            </a:pPr>
            <a:r>
              <a:rPr lang="en-US">
                <a:solidFill>
                  <a:schemeClr val="dk1"/>
                </a:solidFill>
              </a:rPr>
              <a:t>“We explored metrics like average player displacement and shape variance across the full team, but found that backline behavior — especially stretching and recovery — gave us a cleaner, more explainable signal of structural disruption that matched what coaches intuitively see.”</a:t>
            </a:r>
            <a:endParaRPr>
              <a:solidFill>
                <a:schemeClr val="dk1"/>
              </a:solidFill>
            </a:endParaRPr>
          </a:p>
          <a:p>
            <a:pPr indent="0" lvl="0" marL="0" rtl="0" algn="l">
              <a:lnSpc>
                <a:spcPct val="100000"/>
              </a:lnSpc>
              <a:spcBef>
                <a:spcPts val="1800"/>
              </a:spcBef>
              <a:spcAft>
                <a:spcPts val="0"/>
              </a:spcAft>
              <a:buClr>
                <a:schemeClr val="dk1"/>
              </a:buClr>
              <a:buSzPts val="1100"/>
              <a:buFont typeface="Arial"/>
              <a:buNone/>
            </a:pPr>
            <a:r>
              <a:rPr b="1" lang="en-US">
                <a:solidFill>
                  <a:schemeClr val="dk1"/>
                </a:solidFill>
              </a:rPr>
              <a:t>🤔 Q: “Why only the back line and not the midfield?”</a:t>
            </a:r>
            <a:endParaRPr b="1">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US">
                <a:solidFill>
                  <a:schemeClr val="dk1"/>
                </a:solidFill>
              </a:rPr>
              <a:t>✅ Answer (spoken):</a:t>
            </a:r>
            <a:endParaRPr b="1">
              <a:solidFill>
                <a:schemeClr val="dk1"/>
              </a:solidFill>
            </a:endParaRPr>
          </a:p>
          <a:p>
            <a:pPr indent="0" lvl="0" marL="381000" marR="381000" rtl="0" algn="l">
              <a:lnSpc>
                <a:spcPct val="100000"/>
              </a:lnSpc>
              <a:spcBef>
                <a:spcPts val="1200"/>
              </a:spcBef>
              <a:spcAft>
                <a:spcPts val="0"/>
              </a:spcAft>
              <a:buClr>
                <a:schemeClr val="dk1"/>
              </a:buClr>
              <a:buSzPts val="1100"/>
              <a:buFont typeface="Arial"/>
              <a:buNone/>
            </a:pPr>
            <a:r>
              <a:rPr lang="en-US">
                <a:solidFill>
                  <a:schemeClr val="dk1"/>
                </a:solidFill>
              </a:rPr>
              <a:t>“Great question. The back line is the team’s structural anchor — if it breaks, the whole shape breaks. Midfielders are expected to move dynamically — pressing, switching, covering — so their positional spread can fluctuate without necessarily indicating disruption. We wanted to isolate true </a:t>
            </a:r>
            <a:r>
              <a:rPr i="1" lang="en-US">
                <a:solidFill>
                  <a:schemeClr val="dk1"/>
                </a:solidFill>
              </a:rPr>
              <a:t>structural instability</a:t>
            </a:r>
            <a:r>
              <a:rPr lang="en-US">
                <a:solidFill>
                  <a:schemeClr val="dk1"/>
                </a:solidFill>
              </a:rPr>
              <a:t>, and the back four or five provides the most stable baseline for that. That said, we’re very interested in extending this to midfield compactness as a future layer.”</a:t>
            </a:r>
            <a:endParaRPr>
              <a:solidFill>
                <a:schemeClr val="dk1"/>
              </a:solidFill>
            </a:endParaRPr>
          </a:p>
          <a:p>
            <a:pPr indent="0" lvl="0" marL="0" rtl="0" algn="l">
              <a:lnSpc>
                <a:spcPct val="100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US">
                <a:solidFill>
                  <a:schemeClr val="dk1"/>
                </a:solidFill>
              </a:rPr>
              <a:t>🔁 Optional follow-up if you want to sound research-minded:</a:t>
            </a:r>
            <a:endParaRPr b="1">
              <a:solidFill>
                <a:schemeClr val="dk1"/>
              </a:solidFill>
            </a:endParaRPr>
          </a:p>
          <a:p>
            <a:pPr indent="0" lvl="0" marL="381000" marR="381000" rtl="0" algn="l">
              <a:lnSpc>
                <a:spcPct val="100000"/>
              </a:lnSpc>
              <a:spcBef>
                <a:spcPts val="1200"/>
              </a:spcBef>
              <a:spcAft>
                <a:spcPts val="0"/>
              </a:spcAft>
              <a:buClr>
                <a:schemeClr val="dk1"/>
              </a:buClr>
              <a:buSzPts val="1100"/>
              <a:buFont typeface="Arial"/>
              <a:buNone/>
            </a:pPr>
            <a:r>
              <a:rPr lang="en-US">
                <a:solidFill>
                  <a:schemeClr val="dk1"/>
                </a:solidFill>
              </a:rPr>
              <a:t>“We're also considering hierarchical disruption — where we track cascading effects from back line to midfield — but this first version focuses on clean, explainable triggers.”</a:t>
            </a:r>
            <a:endParaRPr>
              <a:solidFill>
                <a:schemeClr val="dk1"/>
              </a:solidFill>
            </a:endParaRPr>
          </a:p>
          <a:p>
            <a:pPr indent="0" lvl="0" marL="0" rtl="0" algn="l">
              <a:spcBef>
                <a:spcPts val="1200"/>
              </a:spcBef>
              <a:spcAft>
                <a:spcPts val="0"/>
              </a:spcAft>
              <a:buNone/>
            </a:pPr>
            <a:r>
              <a:t/>
            </a:r>
            <a:endParaRPr/>
          </a:p>
        </p:txBody>
      </p:sp>
      <p:sp>
        <p:nvSpPr>
          <p:cNvPr id="220" name="Google Shape;220;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latin typeface="Cambria"/>
                <a:ea typeface="Cambria"/>
                <a:cs typeface="Cambria"/>
                <a:sym typeface="Cambria"/>
              </a:rPr>
              <a:t>We'll walk through the problem, the core idea, how we built it, and what this metric could unlock for scouting, tactics, and analytics.</a:t>
            </a:r>
            <a:endParaRPr/>
          </a:p>
        </p:txBody>
      </p:sp>
      <p:sp>
        <p:nvSpPr>
          <p:cNvPr id="91" name="Google Shape;9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latin typeface="Cambria"/>
                <a:ea typeface="Cambria"/>
                <a:cs typeface="Cambria"/>
                <a:sym typeface="Cambria"/>
              </a:rPr>
              <a:t>Let’s start with the gap. Most metrics in football — xG, xT, assists — measure outcomes. They tell you who created the goal, who made the final pass, who generated threat.</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But often, the most important moment happens earlier. A run that pulls defenders out. A switch pass that forces a reshuffle. A carry that disturbs spacing. These are the moments that cause defenses to break.</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And right now — there’s no metric that captures this disruption. Nothing that measures the ripple effects that happen before the final ball.</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This is where our work begins — capturing the value of *structure-breaking actions* that usually go unseen.</a:t>
            </a:r>
            <a:endParaRPr>
              <a:solidFill>
                <a:schemeClr val="dk1"/>
              </a:solidFill>
              <a:latin typeface="Cambria"/>
              <a:ea typeface="Cambria"/>
              <a:cs typeface="Cambria"/>
              <a:sym typeface="Cambria"/>
            </a:endParaRPr>
          </a:p>
          <a:p>
            <a:pPr indent="0" lvl="0" marL="0" rtl="0" algn="l">
              <a:spcBef>
                <a:spcPts val="1000"/>
              </a:spcBef>
              <a:spcAft>
                <a:spcPts val="0"/>
              </a:spcAft>
              <a:buNone/>
            </a:pPr>
            <a:br>
              <a:rPr lang="en-US"/>
            </a:br>
            <a:br>
              <a:rPr lang="en-US"/>
            </a:br>
            <a:r>
              <a:rPr lang="en-US">
                <a:solidFill>
                  <a:schemeClr val="dk1"/>
                </a:solidFill>
              </a:rPr>
              <a:t>This player creates chaos. He doesn’t touch the ball. Doesn’t assist. Doesn’t even show up in the xG chain. But he changes everything.</a:t>
            </a:r>
            <a:endParaRPr>
              <a:solidFill>
                <a:schemeClr val="dk1"/>
              </a:solidFill>
            </a:endParaRPr>
          </a:p>
          <a:p>
            <a:pPr indent="0" lvl="0" marL="0" rtl="0" algn="l">
              <a:spcBef>
                <a:spcPts val="0"/>
              </a:spcBef>
              <a:spcAft>
                <a:spcPts val="0"/>
              </a:spcAft>
              <a:buNone/>
            </a:pPr>
            <a:r>
              <a:rPr lang="en-US">
                <a:solidFill>
                  <a:schemeClr val="dk1"/>
                </a:solidFill>
              </a:rPr>
              <a:t>We wanted to </a:t>
            </a:r>
            <a:r>
              <a:rPr b="1" lang="en-US">
                <a:solidFill>
                  <a:schemeClr val="dk1"/>
                </a:solidFill>
              </a:rPr>
              <a:t>quantify</a:t>
            </a:r>
            <a:r>
              <a:rPr lang="en-US">
                <a:solidFill>
                  <a:schemeClr val="dk1"/>
                </a:solidFill>
              </a:rPr>
              <a:t> moments like these.</a:t>
            </a:r>
            <a:endParaRPr/>
          </a:p>
        </p:txBody>
      </p:sp>
      <p:sp>
        <p:nvSpPr>
          <p:cNvPr id="98" name="Google Shape;9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5c643f2d85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a:solidFill>
                  <a:schemeClr val="dk1"/>
                </a:solidFill>
                <a:latin typeface="Cambria"/>
                <a:ea typeface="Cambria"/>
                <a:cs typeface="Cambria"/>
                <a:sym typeface="Cambria"/>
              </a:rPr>
              <a:t>So what is the Disruption Index?</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It’s a new lens — one that focuses on how much a single action destabilizes a defense.</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Instead of just measuring expected threat or goal likelihood, it measures: how far defenders move, how the defensive line deforms, and how long it takes to recover shape.</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The key insight is that even without a shot or a goal, an action can bend the structure of the game — and we can quantify that impact.</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This isn’t a replacement for xT or xG — it’s a complement. A different dimension of value: chaos, stress, distortion of shape.</a:t>
            </a:r>
            <a:endParaRPr>
              <a:solidFill>
                <a:schemeClr val="dk1"/>
              </a:solidFill>
              <a:latin typeface="Cambria"/>
              <a:ea typeface="Cambria"/>
              <a:cs typeface="Cambria"/>
              <a:sym typeface="Cambria"/>
            </a:endParaRPr>
          </a:p>
          <a:p>
            <a:pPr indent="0" lvl="0" marL="0" rtl="0" algn="l">
              <a:lnSpc>
                <a:spcPct val="115000"/>
              </a:lnSpc>
              <a:spcBef>
                <a:spcPts val="0"/>
              </a:spcBef>
              <a:spcAft>
                <a:spcPts val="0"/>
              </a:spcAft>
              <a:buNone/>
            </a:pPr>
            <a:r>
              <a:rPr lang="en-US">
                <a:solidFill>
                  <a:schemeClr val="dk1"/>
                </a:solidFill>
                <a:latin typeface="Cambria"/>
                <a:ea typeface="Cambria"/>
                <a:cs typeface="Cambria"/>
                <a:sym typeface="Cambria"/>
              </a:rPr>
              <a:t>	</a:t>
            </a:r>
            <a:r>
              <a:rPr lang="en-US">
                <a:solidFill>
                  <a:schemeClr val="dk1"/>
                </a:solidFill>
                <a:latin typeface="Cambria"/>
                <a:ea typeface="Cambria"/>
                <a:cs typeface="Cambria"/>
                <a:sym typeface="Cambria"/>
              </a:rPr>
              <a:t>Right now, we focus on the structure of the defensive line. That’s the cleanest signal of tactical disruption, and it’s where coaches look first when shape collapses.</a:t>
            </a:r>
            <a:endParaRPr>
              <a:solidFill>
                <a:schemeClr val="dk1"/>
              </a:solidFill>
              <a:latin typeface="Cambria"/>
              <a:ea typeface="Cambria"/>
              <a:cs typeface="Cambria"/>
              <a:sym typeface="Cambria"/>
            </a:endParaRPr>
          </a:p>
          <a:p>
            <a:pPr indent="0" lvl="0" marL="0" rtl="0" algn="l">
              <a:lnSpc>
                <a:spcPct val="115000"/>
              </a:lnSpc>
              <a:spcBef>
                <a:spcPts val="0"/>
              </a:spcBef>
              <a:spcAft>
                <a:spcPts val="0"/>
              </a:spcAft>
              <a:buNone/>
            </a:pPr>
            <a:r>
              <a:t/>
            </a:r>
            <a:endParaRPr>
              <a:solidFill>
                <a:schemeClr val="dk1"/>
              </a:solidFill>
              <a:latin typeface="Cambria"/>
              <a:ea typeface="Cambria"/>
              <a:cs typeface="Cambria"/>
              <a:sym typeface="Cambria"/>
            </a:endParaRPr>
          </a:p>
          <a:p>
            <a:pPr indent="0" lvl="0" marL="0" rtl="0" algn="l">
              <a:lnSpc>
                <a:spcPct val="115000"/>
              </a:lnSpc>
              <a:spcBef>
                <a:spcPts val="1200"/>
              </a:spcBef>
              <a:spcAft>
                <a:spcPts val="0"/>
              </a:spcAft>
              <a:buNone/>
            </a:pPr>
            <a:r>
              <a:rPr lang="en-US">
                <a:solidFill>
                  <a:schemeClr val="dk1"/>
                </a:solidFill>
              </a:rPr>
              <a:t>In your clip:</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US">
                <a:solidFill>
                  <a:schemeClr val="dk1"/>
                </a:solidFill>
              </a:rPr>
              <a:t>The cm plays a long ball to the lw - &gt; one moment of disruption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US">
                <a:solidFill>
                  <a:schemeClr val="dk1"/>
                </a:solidFill>
              </a:rPr>
              <a:t>rcb out of position has to slide inside while the central cb pulls out wide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US">
                <a:solidFill>
                  <a:schemeClr val="dk1"/>
                </a:solidFill>
              </a:rPr>
              <a:t>the lw plays a through ball to the runner coming in -&gt; another moment of disruption</a:t>
            </a:r>
            <a:endParaRPr>
              <a:solidFill>
                <a:schemeClr val="dk1"/>
              </a:solidFill>
              <a:latin typeface="Cambria"/>
              <a:ea typeface="Cambria"/>
              <a:cs typeface="Cambria"/>
              <a:sym typeface="Cambria"/>
            </a:endParaRPr>
          </a:p>
          <a:p>
            <a:pPr indent="0" lvl="0" marL="0" rtl="0" algn="l">
              <a:spcBef>
                <a:spcPts val="120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solidFill>
                  <a:schemeClr val="dk1"/>
                </a:solidFill>
              </a:rPr>
              <a:t>“The idea is simple — we track the ripple effect of a football action. If xT looks at where the ball goes, Disruption Index looks at what the </a:t>
            </a:r>
            <a:r>
              <a:rPr i="1" lang="en-US">
                <a:solidFill>
                  <a:schemeClr val="dk1"/>
                </a:solidFill>
              </a:rPr>
              <a:t>defenders</a:t>
            </a:r>
            <a:r>
              <a:rPr lang="en-US">
                <a:solidFill>
                  <a:schemeClr val="dk1"/>
                </a:solidFill>
              </a:rPr>
              <a:t> do in response.”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solidFill>
                  <a:schemeClr val="dk1"/>
                </a:solidFill>
              </a:rPr>
              <a:t>We track </a:t>
            </a:r>
            <a:r>
              <a:rPr b="1" lang="en-US">
                <a:solidFill>
                  <a:schemeClr val="dk1"/>
                </a:solidFill>
              </a:rPr>
              <a:t>defensive structure</a:t>
            </a:r>
            <a:r>
              <a:rPr lang="en-US">
                <a:solidFill>
                  <a:schemeClr val="dk1"/>
                </a:solidFill>
              </a:rPr>
              <a:t> over time — looking at how it stretches, breaks, and reforms. The metric is agnostic to whether a goal happens. It cares about chaos.</a:t>
            </a:r>
            <a:endParaRPr>
              <a:solidFill>
                <a:schemeClr val="dk1"/>
              </a:solidFill>
            </a:endParaRPr>
          </a:p>
          <a:p>
            <a:pPr indent="0" lvl="0" marL="0" rtl="0" algn="l">
              <a:spcBef>
                <a:spcPts val="0"/>
              </a:spcBef>
              <a:spcAft>
                <a:spcPts val="0"/>
              </a:spcAft>
              <a:buNone/>
            </a:pPr>
            <a:r>
              <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So to xT, the striker’s impact = </a:t>
            </a:r>
            <a:r>
              <a:rPr b="1" lang="en-US">
                <a:solidFill>
                  <a:schemeClr val="dk1"/>
                </a:solidFill>
              </a:rPr>
              <a:t>0.00</a:t>
            </a:r>
            <a:r>
              <a:rPr lang="en-US">
                <a:solidFill>
                  <a:schemeClr val="dk1"/>
                </a:solidFill>
              </a:rPr>
              <a:t>.</a:t>
            </a:r>
            <a:endParaRPr>
              <a:solidFill>
                <a:schemeClr val="dk1"/>
              </a:solidFill>
            </a:endParaRPr>
          </a:p>
          <a:p>
            <a:pPr indent="0" lvl="0" marL="0" rtl="0" algn="l">
              <a:lnSpc>
                <a:spcPct val="115000"/>
              </a:lnSpc>
              <a:spcBef>
                <a:spcPts val="1200"/>
              </a:spcBef>
              <a:spcAft>
                <a:spcPts val="0"/>
              </a:spcAft>
              <a:buNone/>
            </a:pPr>
            <a:r>
              <a:rPr lang="en-US">
                <a:solidFill>
                  <a:schemeClr val="dk1"/>
                </a:solidFill>
              </a:rPr>
              <a:t>But to our metric, it’s </a:t>
            </a:r>
            <a:r>
              <a:rPr b="1" lang="en-US">
                <a:solidFill>
                  <a:schemeClr val="dk1"/>
                </a:solidFill>
              </a:rPr>
              <a:t>high disruption</a:t>
            </a:r>
            <a:r>
              <a:rPr lang="en-US">
                <a:solidFill>
                  <a:schemeClr val="dk1"/>
                </a:solidFill>
              </a:rPr>
              <a:t> — shape breaks, recovery delay, defensive shift.</a:t>
            </a:r>
            <a:br>
              <a:rPr lang="en-US">
                <a:solidFill>
                  <a:schemeClr val="dk1"/>
                </a:solidFill>
              </a:rPr>
            </a:br>
            <a:endParaRPr>
              <a:solidFill>
                <a:schemeClr val="dk1"/>
              </a:solidFill>
            </a:endParaRPr>
          </a:p>
          <a:p>
            <a:pPr indent="0" lvl="0" marL="0" marR="381000" rtl="0" algn="l">
              <a:spcBef>
                <a:spcPts val="1200"/>
              </a:spcBef>
              <a:spcAft>
                <a:spcPts val="1200"/>
              </a:spcAft>
              <a:buNone/>
            </a:pPr>
            <a:r>
              <a:rPr lang="en-US">
                <a:solidFill>
                  <a:schemeClr val="dk1"/>
                </a:solidFill>
              </a:rPr>
              <a:t>We tested whole-team disruption using average displacement and shape variance, but ultimately focused on the </a:t>
            </a:r>
            <a:r>
              <a:rPr b="1" lang="en-US">
                <a:solidFill>
                  <a:schemeClr val="dk1"/>
                </a:solidFill>
              </a:rPr>
              <a:t>defensive line</a:t>
            </a:r>
            <a:r>
              <a:rPr lang="en-US">
                <a:solidFill>
                  <a:schemeClr val="dk1"/>
                </a:solidFill>
              </a:rPr>
              <a:t> for clearer tactical interpretation.</a:t>
            </a:r>
            <a:br>
              <a:rPr lang="en-US">
                <a:solidFill>
                  <a:schemeClr val="dk1"/>
                </a:solidFill>
              </a:rPr>
            </a:br>
            <a:br>
              <a:rPr lang="en-US">
                <a:solidFill>
                  <a:schemeClr val="dk1"/>
                </a:solidFill>
              </a:rPr>
            </a:br>
            <a:br>
              <a:rPr lang="en-US">
                <a:solidFill>
                  <a:schemeClr val="dk1"/>
                </a:solidFill>
              </a:rPr>
            </a:br>
            <a:r>
              <a:rPr lang="en-US">
                <a:solidFill>
                  <a:schemeClr val="dk1"/>
                </a:solidFill>
              </a:rPr>
              <a:t>“We absolutely want to extend this to whole-team disruption, including midfield compactness and coordination. But we started with the back line because that’s where structure is most stable and most visible. Think of it as the spine of the shape — if that breaks, everything else follows.”</a:t>
            </a:r>
            <a:endParaRPr>
              <a:solidFill>
                <a:schemeClr val="dk1"/>
              </a:solidFill>
            </a:endParaRPr>
          </a:p>
        </p:txBody>
      </p:sp>
      <p:sp>
        <p:nvSpPr>
          <p:cNvPr id="107" name="Google Shape;107;g35c643f2d85_1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5c643f2d85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latin typeface="Cambria"/>
                <a:ea typeface="Cambria"/>
                <a:cs typeface="Cambria"/>
                <a:sym typeface="Cambria"/>
              </a:rPr>
              <a:t>Let me break down how it works under the hood.</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We start by identifying a moment of interest — this could be the beginning of a pass, a dribble, or even a decoy run.</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That moment is labeled Frame t.</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From there, we track defenders — specifically the back line — over the next few seconds.</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We measure three things:</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 Δ Width: how much the line stretches</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 Δ Dispersion: how spread out the defenders become</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 Recovery Time: how long it takes to return to compact shape</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Those three factors are then normalized and combined into a single Disruption Score between 0 and 1.</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Higher scores mean greater structural impact — more chaos introduced into the shape of the opponent.</a:t>
            </a:r>
            <a:endParaRPr>
              <a:solidFill>
                <a:schemeClr val="dk1"/>
              </a:solidFill>
              <a:latin typeface="Cambria"/>
              <a:ea typeface="Cambria"/>
              <a:cs typeface="Cambria"/>
              <a:sym typeface="Cambria"/>
            </a:endParaRPr>
          </a:p>
          <a:p>
            <a:pPr indent="0" lvl="0" marL="0" rtl="0" algn="l">
              <a:spcBef>
                <a:spcPts val="100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solidFill>
                  <a:schemeClr val="dk1"/>
                </a:solidFill>
              </a:rPr>
              <a:t>we have max shape deformation is delta width</a:t>
            </a:r>
            <a:br>
              <a:rPr lang="en-US">
                <a:solidFill>
                  <a:schemeClr val="dk1"/>
                </a:solidFill>
              </a:rPr>
            </a:br>
            <a:br>
              <a:rPr lang="en-US">
                <a:solidFill>
                  <a:schemeClr val="dk1"/>
                </a:solidFill>
              </a:rPr>
            </a:br>
            <a:r>
              <a:rPr b="1" lang="en-US"/>
              <a:t>Δ Width (meters) Interpretation -&gt; change in defensive line width</a:t>
            </a:r>
            <a:endParaRPr b="1"/>
          </a:p>
          <a:p>
            <a:pPr indent="0" lvl="0" marL="0" rtl="0" algn="l">
              <a:spcBef>
                <a:spcPts val="0"/>
              </a:spcBef>
              <a:spcAft>
                <a:spcPts val="0"/>
              </a:spcAft>
              <a:buNone/>
            </a:pPr>
            <a:r>
              <a:rPr b="1" lang="en-US"/>
              <a:t>definition: </a:t>
            </a:r>
            <a:r>
              <a:rPr lang="en-US">
                <a:solidFill>
                  <a:schemeClr val="dk1"/>
                </a:solidFill>
              </a:rPr>
              <a:t>The </a:t>
            </a:r>
            <a:r>
              <a:rPr b="1" lang="en-US">
                <a:solidFill>
                  <a:schemeClr val="dk1"/>
                </a:solidFill>
              </a:rPr>
              <a:t>horizontal spread</a:t>
            </a:r>
            <a:r>
              <a:rPr lang="en-US">
                <a:solidFill>
                  <a:schemeClr val="dk1"/>
                </a:solidFill>
              </a:rPr>
              <a:t> (in meters) of the defensive line after the disruption, minus the baseline width before it.</a:t>
            </a:r>
            <a:endParaRPr>
              <a:solidFill>
                <a:schemeClr val="dk1"/>
              </a:solidFill>
            </a:endParaRPr>
          </a:p>
          <a:p>
            <a:pPr indent="0" lvl="0" marL="0" rtl="0" algn="l">
              <a:spcBef>
                <a:spcPts val="0"/>
              </a:spcBef>
              <a:spcAft>
                <a:spcPts val="0"/>
              </a:spcAft>
              <a:buNone/>
            </a:pPr>
            <a:r>
              <a:rPr lang="en-US">
                <a:solidFill>
                  <a:schemeClr val="dk1"/>
                </a:solidFill>
              </a:rPr>
              <a:t>formula: Δ Width = max(xₜ...xₜ₊ₙ) - min(xₜ...xₜ₊ₙ) - (max(xₜ₋₁) - min(xₜ₋₁))</a:t>
            </a:r>
            <a:endParaRPr>
              <a:solidFill>
                <a:schemeClr val="dk1"/>
              </a:solidFill>
            </a:endParaRPr>
          </a:p>
          <a:p>
            <a:pPr indent="0" lvl="0" marL="0" rtl="0" algn="l">
              <a:lnSpc>
                <a:spcPct val="100000"/>
              </a:lnSpc>
              <a:spcBef>
                <a:spcPts val="0"/>
              </a:spcBef>
              <a:spcAft>
                <a:spcPts val="0"/>
              </a:spcAft>
              <a:buNone/>
            </a:pPr>
            <a:r>
              <a:rPr lang="en-US">
                <a:solidFill>
                  <a:schemeClr val="dk1"/>
                </a:solidFill>
              </a:rPr>
              <a:t>Where:</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US">
                <a:solidFill>
                  <a:srgbClr val="188038"/>
                </a:solidFill>
                <a:latin typeface="Roboto Mono"/>
                <a:ea typeface="Roboto Mono"/>
                <a:cs typeface="Roboto Mono"/>
                <a:sym typeface="Roboto Mono"/>
              </a:rPr>
              <a:t>x</a:t>
            </a:r>
            <a:r>
              <a:rPr lang="en-US">
                <a:solidFill>
                  <a:schemeClr val="dk1"/>
                </a:solidFill>
              </a:rPr>
              <a:t> values are player x-positions in meters (already metric)</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US">
                <a:solidFill>
                  <a:schemeClr val="dk1"/>
                </a:solidFill>
              </a:rPr>
              <a:t>Measured for 3–5 defensive players</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US">
                <a:solidFill>
                  <a:schemeClr val="dk1"/>
                </a:solidFill>
              </a:rPr>
              <a:t>Before frame: </a:t>
            </a:r>
            <a:r>
              <a:rPr lang="en-US">
                <a:solidFill>
                  <a:srgbClr val="188038"/>
                </a:solidFill>
                <a:latin typeface="Roboto Mono"/>
                <a:ea typeface="Roboto Mono"/>
                <a:cs typeface="Roboto Mono"/>
                <a:sym typeface="Roboto Mono"/>
              </a:rPr>
              <a:t>frame_before = 500</a:t>
            </a:r>
            <a:br>
              <a:rPr lang="en-US">
                <a:solidFill>
                  <a:srgbClr val="188038"/>
                </a:solidFill>
                <a:latin typeface="Roboto Mono"/>
                <a:ea typeface="Roboto Mono"/>
                <a:cs typeface="Roboto Mono"/>
                <a:sym typeface="Roboto Mono"/>
              </a:rPr>
            </a:br>
            <a:r>
              <a:rPr lang="en-US">
                <a:solidFill>
                  <a:schemeClr val="dk1"/>
                </a:solidFill>
              </a:rPr>
              <a:t>After frame: max width in window </a:t>
            </a:r>
            <a:r>
              <a:rPr lang="en-US">
                <a:solidFill>
                  <a:srgbClr val="188038"/>
                </a:solidFill>
                <a:latin typeface="Roboto Mono"/>
                <a:ea typeface="Roboto Mono"/>
                <a:cs typeface="Roboto Mono"/>
                <a:sym typeface="Roboto Mono"/>
              </a:rPr>
              <a:t>501–540</a:t>
            </a:r>
            <a:r>
              <a:rPr lang="en-US">
                <a:solidFill>
                  <a:schemeClr val="dk1"/>
                </a:solidFill>
              </a:rPr>
              <a:t> (approx. 2s post-action)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en-US"/>
              <a:t>&lt; 2.5m </a:t>
            </a:r>
            <a:r>
              <a:rPr lang="en-US"/>
              <a:t>🟢 </a:t>
            </a:r>
            <a:r>
              <a:rPr b="1" lang="en-US"/>
              <a:t>Low</a:t>
            </a:r>
            <a:r>
              <a:rPr lang="en-US"/>
              <a:t> – no real structural shift        </a:t>
            </a:r>
            <a:r>
              <a:rPr b="1" lang="en-US"/>
              <a:t>2.5–7.5m</a:t>
            </a:r>
            <a:r>
              <a:rPr lang="en-US"/>
              <a:t>🟡 </a:t>
            </a:r>
            <a:r>
              <a:rPr b="1" lang="en-US"/>
              <a:t>Moderate</a:t>
            </a:r>
            <a:r>
              <a:rPr lang="en-US"/>
              <a:t> – pulled slightly </a:t>
            </a:r>
            <a:r>
              <a:rPr b="1" lang="en-US"/>
              <a:t>&gt; 7.5m</a:t>
            </a:r>
            <a:r>
              <a:rPr lang="en-US"/>
              <a:t>🔴 </a:t>
            </a:r>
            <a:r>
              <a:rPr b="1" lang="en-US"/>
              <a:t>High</a:t>
            </a:r>
            <a:r>
              <a:rPr lang="en-US"/>
              <a:t> – full back line shifted</a:t>
            </a:r>
            <a:endParaRPr/>
          </a:p>
          <a:p>
            <a:pPr indent="0" lvl="0" marL="0" rtl="0" algn="l">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b="1" lang="en-US"/>
              <a:t>Recovery Time Interpretation -&gt; time until width returns close to baseline</a:t>
            </a:r>
            <a:endParaRPr b="1"/>
          </a:p>
          <a:p>
            <a:pPr indent="0" lvl="0" marL="0" rtl="0" algn="l">
              <a:lnSpc>
                <a:spcPct val="115000"/>
              </a:lnSpc>
              <a:spcBef>
                <a:spcPts val="0"/>
              </a:spcBef>
              <a:spcAft>
                <a:spcPts val="0"/>
              </a:spcAft>
              <a:buNone/>
            </a:pPr>
            <a:r>
              <a:rPr b="1" lang="en-US"/>
              <a:t>definition: </a:t>
            </a:r>
            <a:r>
              <a:rPr lang="en-US">
                <a:solidFill>
                  <a:schemeClr val="dk1"/>
                </a:solidFill>
              </a:rPr>
              <a:t>The time (in seconds) it takes for the defensive line width to </a:t>
            </a:r>
            <a:r>
              <a:rPr b="1" lang="en-US">
                <a:solidFill>
                  <a:schemeClr val="dk1"/>
                </a:solidFill>
              </a:rPr>
              <a:t>return close</a:t>
            </a:r>
            <a:r>
              <a:rPr lang="en-US">
                <a:solidFill>
                  <a:schemeClr val="dk1"/>
                </a:solidFill>
              </a:rPr>
              <a:t> to the original shape.</a:t>
            </a:r>
            <a:endParaRPr>
              <a:solidFill>
                <a:schemeClr val="dk1"/>
              </a:solidFill>
            </a:endParaRPr>
          </a:p>
          <a:p>
            <a:pPr indent="0" lvl="0" marL="0" rtl="0" algn="l">
              <a:lnSpc>
                <a:spcPct val="115000"/>
              </a:lnSpc>
              <a:spcBef>
                <a:spcPts val="0"/>
              </a:spcBef>
              <a:spcAft>
                <a:spcPts val="0"/>
              </a:spcAft>
              <a:buNone/>
            </a:pPr>
            <a:r>
              <a:rPr lang="en-US">
                <a:solidFill>
                  <a:schemeClr val="dk1"/>
                </a:solidFill>
              </a:rPr>
              <a:t>threshold = “Close” = within </a:t>
            </a:r>
            <a:r>
              <a:rPr lang="en-US">
                <a:solidFill>
                  <a:srgbClr val="188038"/>
                </a:solidFill>
                <a:latin typeface="Roboto Mono"/>
                <a:ea typeface="Roboto Mono"/>
                <a:cs typeface="Roboto Mono"/>
                <a:sym typeface="Roboto Mono"/>
              </a:rPr>
              <a:t>±2m</a:t>
            </a:r>
            <a:r>
              <a:rPr lang="en-US">
                <a:solidFill>
                  <a:schemeClr val="dk1"/>
                </a:solidFill>
              </a:rPr>
              <a:t> of original width (you can justify tuning this)</a:t>
            </a:r>
            <a:endParaRPr>
              <a:solidFill>
                <a:schemeClr val="dk1"/>
              </a:solidFill>
            </a:endParaRPr>
          </a:p>
          <a:p>
            <a:pPr indent="0" lvl="0" marL="0" rtl="0" algn="l">
              <a:spcBef>
                <a:spcPts val="0"/>
              </a:spcBef>
              <a:spcAft>
                <a:spcPts val="0"/>
              </a:spcAft>
              <a:buNone/>
            </a:pPr>
            <a:r>
              <a:rPr b="1" lang="en-US"/>
              <a:t>&lt; 2s </a:t>
            </a:r>
            <a:r>
              <a:rPr lang="en-US"/>
              <a:t>🟢 Quick — not meaningful 	</a:t>
            </a:r>
            <a:r>
              <a:rPr b="1" lang="en-US"/>
              <a:t>2–5s </a:t>
            </a:r>
            <a:r>
              <a:rPr lang="en-US"/>
              <a:t>🟡 Moderate disruption		</a:t>
            </a:r>
            <a:r>
              <a:rPr b="1" lang="en-US"/>
              <a:t>&gt; 5s </a:t>
            </a:r>
            <a:r>
              <a:rPr lang="en-US"/>
              <a:t>🔴 Sustained structural break -&gt; tactically exploitable</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disruption_score -&gt; normalized scalar [0,1]</a:t>
            </a:r>
            <a:endParaRPr b="1"/>
          </a:p>
          <a:p>
            <a:pPr indent="0" lvl="0" marL="0" rtl="0" algn="l">
              <a:spcBef>
                <a:spcPts val="0"/>
              </a:spcBef>
              <a:spcAft>
                <a:spcPts val="0"/>
              </a:spcAft>
              <a:buNone/>
            </a:pPr>
            <a:r>
              <a:rPr b="1" lang="en-US"/>
              <a:t>definition: </a:t>
            </a:r>
            <a:r>
              <a:rPr lang="en-US">
                <a:solidFill>
                  <a:schemeClr val="dk1"/>
                </a:solidFill>
              </a:rPr>
              <a:t>A single value that represents how much the defense was destabilized, normalized to </a:t>
            </a:r>
            <a:r>
              <a:rPr lang="en-US">
                <a:solidFill>
                  <a:srgbClr val="188038"/>
                </a:solidFill>
                <a:latin typeface="Roboto Mono"/>
                <a:ea typeface="Roboto Mono"/>
                <a:cs typeface="Roboto Mono"/>
                <a:sym typeface="Roboto Mono"/>
              </a:rPr>
              <a:t>[0, 1]</a:t>
            </a:r>
            <a:r>
              <a:rPr lang="en-US">
                <a:solidFill>
                  <a:schemeClr val="dk1"/>
                </a:solidFill>
              </a:rPr>
              <a:t>.</a:t>
            </a:r>
            <a:endParaRPr>
              <a:solidFill>
                <a:schemeClr val="dk1"/>
              </a:solidFill>
            </a:endParaRPr>
          </a:p>
          <a:p>
            <a:pPr indent="0" lvl="0" marL="0" rtl="0" algn="l">
              <a:lnSpc>
                <a:spcPct val="100000"/>
              </a:lnSpc>
              <a:spcBef>
                <a:spcPts val="0"/>
              </a:spcBef>
              <a:spcAft>
                <a:spcPts val="0"/>
              </a:spcAft>
              <a:buNone/>
            </a:pPr>
            <a:r>
              <a:rPr b="1" lang="en-US">
                <a:solidFill>
                  <a:schemeClr val="dk1"/>
                </a:solidFill>
              </a:rPr>
              <a:t>Design Choice</a:t>
            </a:r>
            <a:r>
              <a:rPr lang="en-US">
                <a:solidFill>
                  <a:schemeClr val="dk1"/>
                </a:solidFill>
              </a:rPr>
              <a:t>:</a:t>
            </a:r>
            <a:br>
              <a:rPr lang="en-US">
                <a:solidFill>
                  <a:schemeClr val="dk1"/>
                </a:solidFill>
              </a:rPr>
            </a:br>
            <a:r>
              <a:rPr lang="en-US">
                <a:solidFill>
                  <a:schemeClr val="dk1"/>
                </a:solidFill>
              </a:rPr>
              <a:t> You combine:</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b="1" lang="en-US">
                <a:solidFill>
                  <a:schemeClr val="dk1"/>
                </a:solidFill>
              </a:rPr>
              <a:t>Magnitude</a:t>
            </a:r>
            <a:r>
              <a:rPr lang="en-US">
                <a:solidFill>
                  <a:schemeClr val="dk1"/>
                </a:solidFill>
              </a:rPr>
              <a:t> (Δ Width)</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b="1" lang="en-US">
                <a:solidFill>
                  <a:schemeClr val="dk1"/>
                </a:solidFill>
              </a:rPr>
              <a:t>Duration</a:t>
            </a:r>
            <a:r>
              <a:rPr lang="en-US">
                <a:solidFill>
                  <a:schemeClr val="dk1"/>
                </a:solidFill>
              </a:rPr>
              <a:t> (Recovery Time)</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t/>
            </a:r>
            <a:endParaRPr>
              <a:solidFill>
                <a:schemeClr val="dk1"/>
              </a:solidFill>
            </a:endParaRPr>
          </a:p>
          <a:p>
            <a:pPr indent="0" lvl="0" marL="0" rtl="0" algn="l">
              <a:spcBef>
                <a:spcPts val="0"/>
              </a:spcBef>
              <a:spcAft>
                <a:spcPts val="0"/>
              </a:spcAft>
              <a:buClr>
                <a:schemeClr val="dk1"/>
              </a:buClr>
              <a:buSzPts val="1100"/>
              <a:buFont typeface="Arial"/>
              <a:buNone/>
            </a:pPr>
            <a:r>
              <a:rPr lang="en-US"/>
              <a:t>formula:  min(1.0, (delta_width / 10) + (recovery_time / 10))</a:t>
            </a:r>
            <a:endParaRPr/>
          </a:p>
          <a:p>
            <a:pPr indent="0" lvl="0" marL="0" rtl="0" algn="l">
              <a:spcBef>
                <a:spcPts val="0"/>
              </a:spcBef>
              <a:spcAft>
                <a:spcPts val="0"/>
              </a:spcAft>
              <a:buNone/>
            </a:pPr>
            <a:r>
              <a:t/>
            </a:r>
            <a:endParaRPr/>
          </a:p>
          <a:p>
            <a:pPr indent="0" lvl="0" marL="0" rtl="0" algn="l">
              <a:lnSpc>
                <a:spcPct val="100000"/>
              </a:lnSpc>
              <a:spcBef>
                <a:spcPts val="0"/>
              </a:spcBef>
              <a:spcAft>
                <a:spcPts val="0"/>
              </a:spcAft>
              <a:buNone/>
            </a:pPr>
            <a:r>
              <a:rPr lang="en-US"/>
              <a:t>This means:</a:t>
            </a:r>
            <a:endParaRPr/>
          </a:p>
          <a:p>
            <a:pPr indent="-298450" lvl="0" marL="457200" rtl="0" algn="l">
              <a:lnSpc>
                <a:spcPct val="100000"/>
              </a:lnSpc>
              <a:spcBef>
                <a:spcPts val="0"/>
              </a:spcBef>
              <a:spcAft>
                <a:spcPts val="0"/>
              </a:spcAft>
              <a:buClr>
                <a:schemeClr val="dk1"/>
              </a:buClr>
              <a:buSzPts val="1100"/>
              <a:buChar char="●"/>
            </a:pPr>
            <a:r>
              <a:rPr lang="en-US"/>
              <a:t>10m width shift + 0s = 1.0</a:t>
            </a:r>
            <a:endParaRPr/>
          </a:p>
          <a:p>
            <a:pPr indent="-298450" lvl="0" marL="457200" rtl="0" algn="l">
              <a:lnSpc>
                <a:spcPct val="100000"/>
              </a:lnSpc>
              <a:spcBef>
                <a:spcPts val="0"/>
              </a:spcBef>
              <a:spcAft>
                <a:spcPts val="0"/>
              </a:spcAft>
              <a:buClr>
                <a:schemeClr val="dk1"/>
              </a:buClr>
              <a:buSzPts val="1100"/>
              <a:buChar char="●"/>
            </a:pPr>
            <a:r>
              <a:rPr lang="en-US"/>
              <a:t>5m width shift + 5s recovery = 1.0</a:t>
            </a:r>
            <a:endParaRPr/>
          </a:p>
          <a:p>
            <a:pPr indent="-298450" lvl="0" marL="457200" rtl="0" algn="l">
              <a:lnSpc>
                <a:spcPct val="100000"/>
              </a:lnSpc>
              <a:spcBef>
                <a:spcPts val="0"/>
              </a:spcBef>
              <a:spcAft>
                <a:spcPts val="0"/>
              </a:spcAft>
              <a:buClr>
                <a:schemeClr val="dk1"/>
              </a:buClr>
              <a:buSzPts val="1100"/>
              <a:buChar char="●"/>
            </a:pPr>
            <a:r>
              <a:rPr lang="en-US"/>
              <a:t>2m shift + 1s = 0.3 → low</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b="1" lang="en-US"/>
              <a:t>Score			Label			Meaning</a:t>
            </a:r>
            <a:endParaRPr b="1"/>
          </a:p>
          <a:p>
            <a:pPr indent="0" lvl="0" marL="0" rtl="0" algn="l">
              <a:spcBef>
                <a:spcPts val="0"/>
              </a:spcBef>
              <a:spcAft>
                <a:spcPts val="0"/>
              </a:spcAft>
              <a:buNone/>
            </a:pPr>
            <a:r>
              <a:rPr b="1" lang="en-US"/>
              <a:t>&lt; 0.4 </a:t>
            </a:r>
            <a:r>
              <a:rPr lang="en-US"/>
              <a:t>🟢 Low Disruption (Noise, not threat)	</a:t>
            </a:r>
            <a:r>
              <a:rPr b="1" lang="en-US"/>
              <a:t>0.4–0.7</a:t>
            </a:r>
            <a:r>
              <a:rPr lang="en-US"/>
              <a:t>🟡 Medium Disruption (Possibly valuable, deserves review)</a:t>
            </a:r>
            <a:endParaRPr/>
          </a:p>
          <a:p>
            <a:pPr indent="0" lvl="0" marL="0" rtl="0" algn="l">
              <a:spcBef>
                <a:spcPts val="0"/>
              </a:spcBef>
              <a:spcAft>
                <a:spcPts val="0"/>
              </a:spcAft>
              <a:buNone/>
            </a:pPr>
            <a:r>
              <a:rPr b="1" lang="en-US"/>
              <a:t>&gt; 0.7</a:t>
            </a:r>
            <a:r>
              <a:rPr lang="en-US"/>
              <a:t>🔴 High Disruption (A moment of chaos — “game-changing potential”)</a:t>
            </a:r>
            <a:endParaRPr/>
          </a:p>
          <a:p>
            <a:pPr indent="0" lvl="0" marL="0" rtl="0" algn="l">
              <a:spcBef>
                <a:spcPts val="0"/>
              </a:spcBef>
              <a:spcAft>
                <a:spcPts val="0"/>
              </a:spcAft>
              <a:buClr>
                <a:schemeClr val="dk1"/>
              </a:buClr>
              <a:buSzPts val="1100"/>
              <a:buFont typeface="Arial"/>
              <a:buNone/>
            </a:pPr>
            <a:r>
              <a:t/>
            </a:r>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This means: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US">
                <a:solidFill>
                  <a:schemeClr val="dk1"/>
                </a:solidFill>
              </a:rPr>
              <a:t>10m width shift + 0s = 1.0</a:t>
            </a:r>
            <a:br>
              <a:rPr lang="en-US">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US">
                <a:solidFill>
                  <a:schemeClr val="dk1"/>
                </a:solidFill>
              </a:rPr>
              <a:t>5m width shift + 5s recovery = 1.0</a:t>
            </a:r>
            <a:br>
              <a:rPr lang="en-US">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US">
                <a:solidFill>
                  <a:schemeClr val="dk1"/>
                </a:solidFill>
              </a:rPr>
              <a:t>2m shift + 1s = 0.3 → low</a:t>
            </a:r>
            <a:br>
              <a:rPr lang="en-US">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You’re combining both spatial and temporal disturbance</a:t>
            </a:r>
            <a:r>
              <a:rPr lang="en-US">
                <a:solidFill>
                  <a:schemeClr val="dk1"/>
                </a:solidFill>
              </a:rPr>
              <a:t>, which is what makes this metric unique.</a:t>
            </a:r>
            <a:endParaRPr>
              <a:solidFill>
                <a:schemeClr val="dk1"/>
              </a:solidFill>
            </a:endParaRPr>
          </a:p>
          <a:p>
            <a:pPr indent="0" lvl="0" marL="381000" marR="381000" rtl="0" algn="l">
              <a:lnSpc>
                <a:spcPct val="115000"/>
              </a:lnSpc>
              <a:spcBef>
                <a:spcPts val="1200"/>
              </a:spcBef>
              <a:spcAft>
                <a:spcPts val="0"/>
              </a:spcAft>
              <a:buClr>
                <a:schemeClr val="dk1"/>
              </a:buClr>
              <a:buSzPts val="1100"/>
              <a:buFont typeface="Arial"/>
              <a:buNone/>
            </a:pPr>
            <a:r>
              <a:rPr lang="en-US">
                <a:solidFill>
                  <a:schemeClr val="dk1"/>
                </a:solidFill>
              </a:rPr>
              <a:t>💡 You can justify this as a </a:t>
            </a:r>
            <a:r>
              <a:rPr b="1" lang="en-US">
                <a:solidFill>
                  <a:schemeClr val="dk1"/>
                </a:solidFill>
              </a:rPr>
              <a:t>linear combination of normalized effects</a:t>
            </a:r>
            <a:r>
              <a:rPr lang="en-US">
                <a:solidFill>
                  <a:schemeClr val="dk1"/>
                </a:solidFill>
              </a:rPr>
              <a:t>, and even propose weighting if challenged:</a:t>
            </a:r>
            <a:endParaRPr>
              <a:solidFill>
                <a:schemeClr val="dk1"/>
              </a:solidFill>
            </a:endParaRPr>
          </a:p>
          <a:p>
            <a:pPr indent="0" lvl="0" marL="0" rtl="0" algn="l">
              <a:spcBef>
                <a:spcPts val="1200"/>
              </a:spcBef>
              <a:spcAft>
                <a:spcPts val="0"/>
              </a:spcAft>
              <a:buNone/>
            </a:pPr>
            <a:r>
              <a:rPr lang="en-US">
                <a:solidFill>
                  <a:srgbClr val="188038"/>
                </a:solidFill>
                <a:latin typeface="Roboto Mono"/>
                <a:ea typeface="Roboto Mono"/>
                <a:cs typeface="Roboto Mono"/>
                <a:sym typeface="Roboto Mono"/>
              </a:rPr>
              <a:t>disruption_score = min(1.0, w1 * (delta_width / 10) + w2 * (recovery_time / 10))</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Where </a:t>
            </a:r>
            <a:r>
              <a:rPr lang="en-US">
                <a:solidFill>
                  <a:srgbClr val="188038"/>
                </a:solidFill>
                <a:latin typeface="Roboto Mono"/>
                <a:ea typeface="Roboto Mono"/>
                <a:cs typeface="Roboto Mono"/>
                <a:sym typeface="Roboto Mono"/>
              </a:rPr>
              <a:t>w1 = 0.5</a:t>
            </a:r>
            <a:r>
              <a:rPr lang="en-US">
                <a:solidFill>
                  <a:schemeClr val="dk1"/>
                </a:solidFill>
              </a:rPr>
              <a:t>, </a:t>
            </a:r>
            <a:r>
              <a:rPr lang="en-US">
                <a:solidFill>
                  <a:srgbClr val="188038"/>
                </a:solidFill>
                <a:latin typeface="Roboto Mono"/>
                <a:ea typeface="Roboto Mono"/>
                <a:cs typeface="Roboto Mono"/>
                <a:sym typeface="Roboto Mono"/>
              </a:rPr>
              <a:t>w2 = 0.5</a:t>
            </a:r>
            <a:r>
              <a:rPr lang="en-US">
                <a:solidFill>
                  <a:schemeClr val="dk1"/>
                </a:solidFill>
              </a:rPr>
              <a:t> for now.</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“Why max width?”</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Because it’s simple, interpretable, and robust to noise. Coaches can </a:t>
            </a:r>
            <a:r>
              <a:rPr i="1" lang="en-US">
                <a:solidFill>
                  <a:schemeClr val="dk1"/>
                </a:solidFill>
              </a:rPr>
              <a:t>see</a:t>
            </a:r>
            <a:r>
              <a:rPr lang="en-US">
                <a:solidFill>
                  <a:schemeClr val="dk1"/>
                </a:solidFill>
              </a:rPr>
              <a:t> back lines widen.</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“Why 2m recovery threshold?”</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Because teams are trained to maintain compactness — ±2m is enough to allow for small fluctuations but still detect structure reset.</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“Why 10 as the divisor?”</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Because 10 meters is approximately </a:t>
            </a:r>
            <a:r>
              <a:rPr b="1" lang="en-US">
                <a:solidFill>
                  <a:schemeClr val="dk1"/>
                </a:solidFill>
              </a:rPr>
              <a:t>half the width of the penalty box</a:t>
            </a:r>
            <a:r>
              <a:rPr lang="en-US">
                <a:solidFill>
                  <a:schemeClr val="dk1"/>
                </a:solidFill>
              </a:rPr>
              <a:t>, which visually feels like a major shift. Also normalizes to </a:t>
            </a:r>
            <a:r>
              <a:rPr lang="en-US">
                <a:solidFill>
                  <a:srgbClr val="188038"/>
                </a:solidFill>
                <a:latin typeface="Roboto Mono"/>
                <a:ea typeface="Roboto Mono"/>
                <a:cs typeface="Roboto Mono"/>
                <a:sym typeface="Roboto Mono"/>
              </a:rPr>
              <a:t>[0, 1]</a:t>
            </a:r>
            <a:r>
              <a:rPr lang="en-US">
                <a:solidFill>
                  <a:schemeClr val="dk1"/>
                </a:solidFill>
              </a:rPr>
              <a:t>.</a:t>
            </a:r>
            <a:endParaRPr>
              <a:solidFill>
                <a:schemeClr val="dk1"/>
              </a:solidFill>
            </a:endParaRPr>
          </a:p>
          <a:p>
            <a:pPr indent="0" lvl="0" marL="0" rtl="0" algn="l">
              <a:spcBef>
                <a:spcPts val="1200"/>
              </a:spcBef>
              <a:spcAft>
                <a:spcPts val="0"/>
              </a:spcAft>
              <a:buClr>
                <a:schemeClr val="dk1"/>
              </a:buClr>
              <a:buSzPts val="1100"/>
              <a:buFont typeface="Arial"/>
              <a:buNone/>
            </a:pPr>
            <a:r>
              <a:rPr b="1" lang="en-US">
                <a:solidFill>
                  <a:schemeClr val="dk1"/>
                </a:solidFill>
              </a:rPr>
              <a:t>Why not use xT?</a:t>
            </a:r>
            <a:endParaRPr b="1">
              <a:solidFill>
                <a:schemeClr val="dk1"/>
              </a:solidFill>
            </a:endParaRPr>
          </a:p>
          <a:p>
            <a:pPr indent="0" lvl="0" marL="0" rtl="0" algn="l">
              <a:spcBef>
                <a:spcPts val="0"/>
              </a:spcBef>
              <a:spcAft>
                <a:spcPts val="0"/>
              </a:spcAft>
              <a:buNone/>
            </a:pPr>
            <a:r>
              <a:rPr lang="en-US">
                <a:solidFill>
                  <a:schemeClr val="dk1"/>
                </a:solidFill>
              </a:rPr>
              <a:t>Because xT measures </a:t>
            </a:r>
            <a:r>
              <a:rPr i="1" lang="en-US">
                <a:solidFill>
                  <a:schemeClr val="dk1"/>
                </a:solidFill>
              </a:rPr>
              <a:t>goal threat</a:t>
            </a:r>
            <a:r>
              <a:rPr lang="en-US">
                <a:solidFill>
                  <a:schemeClr val="dk1"/>
                </a:solidFill>
              </a:rPr>
              <a:t>. Disruption measures </a:t>
            </a:r>
            <a:r>
              <a:rPr i="1" lang="en-US">
                <a:solidFill>
                  <a:schemeClr val="dk1"/>
                </a:solidFill>
              </a:rPr>
              <a:t>shape breakage</a:t>
            </a:r>
            <a:r>
              <a:rPr lang="en-US">
                <a:solidFill>
                  <a:schemeClr val="dk1"/>
                </a:solidFill>
              </a:rPr>
              <a:t>. They often overlap — but not always. This model picks up the </a:t>
            </a:r>
            <a:r>
              <a:rPr i="1" lang="en-US">
                <a:solidFill>
                  <a:schemeClr val="dk1"/>
                </a:solidFill>
              </a:rPr>
              <a:t>pre-threat chaos</a:t>
            </a:r>
            <a:r>
              <a:rPr lang="en-US">
                <a:solidFill>
                  <a:schemeClr val="dk1"/>
                </a:solidFill>
              </a:rPr>
              <a:t>.</a:t>
            </a:r>
            <a:endParaRPr/>
          </a:p>
          <a:p>
            <a:pPr indent="0" lvl="0" marL="0" rtl="0" algn="l">
              <a:spcBef>
                <a:spcPts val="0"/>
              </a:spcBef>
              <a:spcAft>
                <a:spcPts val="0"/>
              </a:spcAft>
              <a:buNone/>
            </a:pPr>
            <a:r>
              <a:t/>
            </a:r>
            <a:endParaRPr>
              <a:solidFill>
                <a:schemeClr val="dk1"/>
              </a:solidFill>
            </a:endParaRPr>
          </a:p>
        </p:txBody>
      </p:sp>
      <p:sp>
        <p:nvSpPr>
          <p:cNvPr id="115" name="Google Shape;115;g35c643f2d85_1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latin typeface="Cambria"/>
                <a:ea typeface="Cambria"/>
                <a:cs typeface="Cambria"/>
                <a:sym typeface="Cambria"/>
              </a:rPr>
              <a:t>Here’s an example of high disruption in action. Watch as the defense gets pulled apart — the line stretches, gaps form, and the team struggles to recover shape. In this moment, there’s no shot. No assist. But the structure is clearly broken — and that matters.</a:t>
            </a:r>
            <a:endParaRPr>
              <a:latin typeface="Cambria"/>
              <a:ea typeface="Cambria"/>
              <a:cs typeface="Cambria"/>
              <a:sym typeface="Cambria"/>
            </a:endParaRPr>
          </a:p>
          <a:p>
            <a:pPr indent="0" lvl="0" marL="0" rtl="0" algn="l">
              <a:lnSpc>
                <a:spcPct val="115000"/>
              </a:lnSpc>
              <a:spcBef>
                <a:spcPts val="1200"/>
              </a:spcBef>
              <a:spcAft>
                <a:spcPts val="0"/>
              </a:spcAft>
              <a:buClr>
                <a:schemeClr val="dk1"/>
              </a:buClr>
              <a:buSzPts val="1100"/>
              <a:buFont typeface="Arial"/>
              <a:buNone/>
            </a:pPr>
            <a:r>
              <a:rPr lang="en-US">
                <a:latin typeface="Cambria"/>
                <a:ea typeface="Cambria"/>
                <a:cs typeface="Cambria"/>
                <a:sym typeface="Cambria"/>
              </a:rPr>
              <a:t>Here’s what happens: the striker drops into midfield to receive. It’s a simple layoff — nothing flashy — but it pulls the right center-back out of position. That single movement opens up space for the left winger to attack, leaving the entire right side of the defense exposed.</a:t>
            </a:r>
            <a:endParaRPr>
              <a:latin typeface="Cambria"/>
              <a:ea typeface="Cambria"/>
              <a:cs typeface="Cambria"/>
              <a:sym typeface="Cambria"/>
            </a:endParaRPr>
          </a:p>
          <a:p>
            <a:pPr indent="0" lvl="0" marL="0" rtl="0" algn="l">
              <a:lnSpc>
                <a:spcPct val="115000"/>
              </a:lnSpc>
              <a:spcBef>
                <a:spcPts val="1200"/>
              </a:spcBef>
              <a:spcAft>
                <a:spcPts val="0"/>
              </a:spcAft>
              <a:buClr>
                <a:schemeClr val="dk1"/>
              </a:buClr>
              <a:buSzPts val="1100"/>
              <a:buFont typeface="Arial"/>
              <a:buNone/>
            </a:pPr>
            <a:r>
              <a:rPr lang="en-US">
                <a:latin typeface="Cambria"/>
                <a:ea typeface="Cambria"/>
                <a:cs typeface="Cambria"/>
                <a:sym typeface="Cambria"/>
              </a:rPr>
              <a:t>The Disruption Score here is 0.93 — one of the highest we've seen. This is a perfect example of a player creating value not through output, but through distortion — forcing emergency reactions that echo into the next phase of play.</a:t>
            </a:r>
            <a:endParaRPr>
              <a:latin typeface="Cambria"/>
              <a:ea typeface="Cambria"/>
              <a:cs typeface="Cambria"/>
              <a:sym typeface="Cambria"/>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frame 500 to 620</a:t>
            </a:r>
            <a:endParaRPr/>
          </a:p>
        </p:txBody>
      </p:sp>
      <p:sp>
        <p:nvSpPr>
          <p:cNvPr id="128" name="Google Shape;12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5c643f2d85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latin typeface="Cambria"/>
                <a:ea typeface="Cambria"/>
                <a:cs typeface="Cambria"/>
                <a:sym typeface="Cambria"/>
              </a:rPr>
              <a:t>Now let’s look at a contrasting example.</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Same type of action — a pass or movement through the same area of the pitch.</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But here, the defensive line holds. The structure remains compact. There’s a response, but it’s immediate and controlled.</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The Disruption Score is much lower — around 0.31.</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This is a great illustration that not all progressive actions are equal. Some produce clear tactical stress. Others are absorbed.</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The Disruption Index helps us see that difference — in movement, not just outcome.</a:t>
            </a:r>
            <a:endParaRPr>
              <a:solidFill>
                <a:schemeClr val="dk1"/>
              </a:solidFill>
              <a:latin typeface="Cambria"/>
              <a:ea typeface="Cambria"/>
              <a:cs typeface="Cambria"/>
              <a:sym typeface="Cambria"/>
            </a:endParaRPr>
          </a:p>
          <a:p>
            <a:pPr indent="0" lvl="0" marL="0" rtl="0" algn="l">
              <a:spcBef>
                <a:spcPts val="100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solidFill>
                  <a:schemeClr val="dk1"/>
                </a:solidFill>
              </a:rPr>
              <a:t>frame 1150 to 1425</a:t>
            </a:r>
            <a:endParaRPr>
              <a:solidFill>
                <a:schemeClr val="dk1"/>
              </a:solidFill>
            </a:endParaRPr>
          </a:p>
        </p:txBody>
      </p:sp>
      <p:sp>
        <p:nvSpPr>
          <p:cNvPr id="146" name="Google Shape;146;g35c643f2d85_1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5c643f2d85_1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latin typeface="Cambria"/>
                <a:ea typeface="Cambria"/>
                <a:cs typeface="Cambria"/>
                <a:sym typeface="Cambria"/>
              </a:rPr>
              <a:t>With just a handful of clips, we're already seeing patterns emerge.</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Some players or actions consistently generate higher disruption, even without contributing to xT or direct chances.</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In our example, a simple lay back or run tend to break structure more than simple passes but also wide overloads, aggressive carries, and third-man runs create undocumented chaos as well</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What’s powerful here is that this model picks up on hidden influence. Players who don’t score or assist, but create disorder that leads to downstream opportunities.</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These are often undervalued players — and disruption gives us a way to surface them.</a:t>
            </a:r>
            <a:endParaRPr>
              <a:solidFill>
                <a:schemeClr val="dk1"/>
              </a:solidFill>
              <a:latin typeface="Cambria"/>
              <a:ea typeface="Cambria"/>
              <a:cs typeface="Cambria"/>
              <a:sym typeface="Cambria"/>
            </a:endParaRPr>
          </a:p>
          <a:p>
            <a:pPr indent="0" lvl="0" marL="0" rtl="0" algn="l">
              <a:spcBef>
                <a:spcPts val="1000"/>
              </a:spcBef>
              <a:spcAft>
                <a:spcPts val="0"/>
              </a:spcAft>
              <a:buClr>
                <a:schemeClr val="dk1"/>
              </a:buClr>
              <a:buSzPts val="1100"/>
              <a:buFont typeface="Arial"/>
              <a:buNone/>
            </a:pPr>
            <a:r>
              <a:t/>
            </a:r>
            <a:endParaRPr>
              <a:solidFill>
                <a:schemeClr val="dk1"/>
              </a:solidFill>
            </a:endParaRPr>
          </a:p>
        </p:txBody>
      </p:sp>
      <p:sp>
        <p:nvSpPr>
          <p:cNvPr id="163" name="Google Shape;163;g35c643f2d85_1_1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latin typeface="Cambria"/>
                <a:ea typeface="Cambria"/>
                <a:cs typeface="Cambria"/>
                <a:sym typeface="Cambria"/>
              </a:rPr>
              <a:t>This kind of metric has real-world applications across the game.</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In scouting, it helps spot undervalued players — the ones who break structure without showing up on traditional stat sheets.</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In tactical planning, coaches can identify triggers or movement patterns that consistently cause disruption.</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In analytics, disruption can be layered onto models like xT or EPV to provide richer context — showing not just where threat emerges, but what made it possible.</a:t>
            </a:r>
            <a:br>
              <a:rPr lang="en-US">
                <a:solidFill>
                  <a:schemeClr val="dk1"/>
                </a:solidFill>
                <a:latin typeface="Cambria"/>
                <a:ea typeface="Cambria"/>
                <a:cs typeface="Cambria"/>
                <a:sym typeface="Cambria"/>
              </a:rPr>
            </a:br>
            <a:r>
              <a:rPr lang="en-US">
                <a:solidFill>
                  <a:schemeClr val="dk1"/>
                </a:solidFill>
                <a:latin typeface="Cambria"/>
                <a:ea typeface="Cambria"/>
                <a:cs typeface="Cambria"/>
                <a:sym typeface="Cambria"/>
              </a:rPr>
              <a:t>	And in broadcasting, it allows us to highlight important moments that *don’t* lead to goals — but still shift the game’s balance.</a:t>
            </a:r>
            <a:endParaRPr>
              <a:solidFill>
                <a:schemeClr val="dk1"/>
              </a:solidFill>
              <a:latin typeface="Cambria"/>
              <a:ea typeface="Cambria"/>
              <a:cs typeface="Cambria"/>
              <a:sym typeface="Cambria"/>
            </a:endParaRPr>
          </a:p>
          <a:p>
            <a:pPr indent="0" lvl="0" marL="0" rtl="0" algn="l">
              <a:spcBef>
                <a:spcPts val="1000"/>
              </a:spcBef>
              <a:spcAft>
                <a:spcPts val="0"/>
              </a:spcAft>
              <a:buNone/>
            </a:pPr>
            <a:r>
              <a:t/>
            </a:r>
            <a:endParaRPr>
              <a:solidFill>
                <a:schemeClr val="dk1"/>
              </a:solidFill>
            </a:endParaRPr>
          </a:p>
        </p:txBody>
      </p:sp>
      <p:sp>
        <p:nvSpPr>
          <p:cNvPr id="171" name="Google Shape;171;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9"/>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0"/>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0"/>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3"/>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3"/>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4"/>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4"/>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5"/>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5"/>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7"/>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7"/>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7"/>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8"/>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8"/>
          <p:cNvSpPr/>
          <p:nvPr>
            <p:ph idx="2" type="pic"/>
          </p:nvPr>
        </p:nvSpPr>
        <p:spPr>
          <a:xfrm>
            <a:off x="1792288" y="612775"/>
            <a:ext cx="5486400" cy="4114800"/>
          </a:xfrm>
          <a:prstGeom prst="rect">
            <a:avLst/>
          </a:prstGeom>
          <a:noFill/>
          <a:ln>
            <a:noFill/>
          </a:ln>
        </p:spPr>
      </p:sp>
      <p:sp>
        <p:nvSpPr>
          <p:cNvPr id="64" name="Google Shape;64;p28"/>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gif"/><Relationship Id="rId4" Type="http://schemas.openxmlformats.org/officeDocument/2006/relationships/hyperlink" Target="http://drive.google.com/file/d/1sJyeyUbpD8bPAZHaWeShmhmstg8PXjSI/view" TargetMode="External"/><Relationship Id="rId5"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jpg"/><Relationship Id="rId4" Type="http://schemas.openxmlformats.org/officeDocument/2006/relationships/image" Target="../media/image6.jpg"/><Relationship Id="rId5"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9.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gif"/><Relationship Id="rId4" Type="http://schemas.openxmlformats.org/officeDocument/2006/relationships/image" Target="../media/image1.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11.png"/><Relationship Id="rId6"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EE7"/>
        </a:solidFill>
      </p:bgPr>
    </p:bg>
    <p:spTree>
      <p:nvGrpSpPr>
        <p:cNvPr id="83" name="Shape 83"/>
        <p:cNvGrpSpPr/>
        <p:nvPr/>
      </p:nvGrpSpPr>
      <p:grpSpPr>
        <a:xfrm>
          <a:off x="0" y="0"/>
          <a:ext cx="0" cy="0"/>
          <a:chOff x="0" y="0"/>
          <a:chExt cx="0" cy="0"/>
        </a:xfrm>
      </p:grpSpPr>
      <p:cxnSp>
        <p:nvCxnSpPr>
          <p:cNvPr id="84" name="Google Shape;84;p1"/>
          <p:cNvCxnSpPr/>
          <p:nvPr/>
        </p:nvCxnSpPr>
        <p:spPr>
          <a:xfrm flipH="1" rot="10800000">
            <a:off x="1028706" y="4514765"/>
            <a:ext cx="16230594" cy="38509"/>
          </a:xfrm>
          <a:prstGeom prst="straightConnector1">
            <a:avLst/>
          </a:prstGeom>
          <a:noFill/>
          <a:ln cap="flat" cmpd="sng" w="9525">
            <a:solidFill>
              <a:srgbClr val="2B2C30"/>
            </a:solidFill>
            <a:prstDash val="solid"/>
            <a:round/>
            <a:headEnd len="sm" w="sm" type="none"/>
            <a:tailEnd len="sm" w="sm" type="none"/>
          </a:ln>
        </p:spPr>
      </p:cxnSp>
      <p:sp>
        <p:nvSpPr>
          <p:cNvPr id="85" name="Google Shape;85;p1"/>
          <p:cNvSpPr txBox="1"/>
          <p:nvPr/>
        </p:nvSpPr>
        <p:spPr>
          <a:xfrm>
            <a:off x="1006882" y="4728792"/>
            <a:ext cx="16230600" cy="571800"/>
          </a:xfrm>
          <a:prstGeom prst="rect">
            <a:avLst/>
          </a:prstGeom>
          <a:noFill/>
          <a:ln>
            <a:noFill/>
          </a:ln>
        </p:spPr>
        <p:txBody>
          <a:bodyPr anchorCtr="0" anchor="t" bIns="0" lIns="0" spcFirstLastPara="1" rIns="0" wrap="square" tIns="0">
            <a:spAutoFit/>
          </a:bodyPr>
          <a:lstStyle/>
          <a:p>
            <a:pPr indent="0" lvl="0" marL="0" marR="0" rtl="0" algn="l">
              <a:lnSpc>
                <a:spcPct val="140010"/>
              </a:lnSpc>
              <a:spcBef>
                <a:spcPts val="0"/>
              </a:spcBef>
              <a:spcAft>
                <a:spcPts val="0"/>
              </a:spcAft>
              <a:buNone/>
            </a:pPr>
            <a:r>
              <a:rPr b="1" lang="en-US" sz="3714">
                <a:solidFill>
                  <a:srgbClr val="2B2C30"/>
                </a:solidFill>
                <a:latin typeface="Public Sans"/>
                <a:ea typeface="Public Sans"/>
                <a:cs typeface="Public Sans"/>
                <a:sym typeface="Public Sans"/>
              </a:rPr>
              <a:t>A new lens on football actions that bend defensive shape</a:t>
            </a:r>
            <a:endParaRPr/>
          </a:p>
        </p:txBody>
      </p:sp>
      <p:sp>
        <p:nvSpPr>
          <p:cNvPr id="86" name="Google Shape;86;p1"/>
          <p:cNvSpPr txBox="1"/>
          <p:nvPr/>
        </p:nvSpPr>
        <p:spPr>
          <a:xfrm>
            <a:off x="850975" y="2332418"/>
            <a:ext cx="16408200" cy="2285400"/>
          </a:xfrm>
          <a:prstGeom prst="rect">
            <a:avLst/>
          </a:prstGeom>
          <a:noFill/>
          <a:ln>
            <a:noFill/>
          </a:ln>
        </p:spPr>
        <p:txBody>
          <a:bodyPr anchorCtr="0" anchor="t" bIns="0" lIns="0" spcFirstLastPara="1" rIns="0" wrap="square" tIns="0">
            <a:spAutoFit/>
          </a:bodyPr>
          <a:lstStyle/>
          <a:p>
            <a:pPr indent="0" lvl="0" marL="0" marR="0" rtl="0" algn="l">
              <a:lnSpc>
                <a:spcPct val="91001"/>
              </a:lnSpc>
              <a:spcBef>
                <a:spcPts val="0"/>
              </a:spcBef>
              <a:spcAft>
                <a:spcPts val="0"/>
              </a:spcAft>
              <a:buNone/>
            </a:pPr>
            <a:r>
              <a:rPr lang="en-US" sz="8158">
                <a:solidFill>
                  <a:srgbClr val="2B2C30"/>
                </a:solidFill>
                <a:latin typeface="Playfair Display"/>
                <a:ea typeface="Playfair Display"/>
                <a:cs typeface="Playfair Display"/>
                <a:sym typeface="Playfair Display"/>
              </a:rPr>
              <a:t>Disruption Index – Measuring Moments that Break Structure</a:t>
            </a:r>
            <a:endParaRPr sz="100"/>
          </a:p>
        </p:txBody>
      </p:sp>
      <p:sp>
        <p:nvSpPr>
          <p:cNvPr id="87" name="Google Shape;87;p1"/>
          <p:cNvSpPr txBox="1"/>
          <p:nvPr/>
        </p:nvSpPr>
        <p:spPr>
          <a:xfrm>
            <a:off x="1016407" y="8041005"/>
            <a:ext cx="7862400" cy="3540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lang="en-US" sz="2300">
                <a:solidFill>
                  <a:srgbClr val="2B2C30"/>
                </a:solidFill>
                <a:latin typeface="Public Sans"/>
                <a:ea typeface="Public Sans"/>
                <a:cs typeface="Public Sans"/>
                <a:sym typeface="Public Sans"/>
              </a:rPr>
              <a:t>Kevin Kang</a:t>
            </a:r>
            <a:endParaRPr/>
          </a:p>
        </p:txBody>
      </p:sp>
      <p:sp>
        <p:nvSpPr>
          <p:cNvPr id="88" name="Google Shape;88;p1"/>
          <p:cNvSpPr txBox="1"/>
          <p:nvPr/>
        </p:nvSpPr>
        <p:spPr>
          <a:xfrm>
            <a:off x="14990680" y="8630746"/>
            <a:ext cx="1682400" cy="196200"/>
          </a:xfrm>
          <a:prstGeom prst="rect">
            <a:avLst/>
          </a:prstGeom>
          <a:noFill/>
          <a:ln>
            <a:noFill/>
          </a:ln>
        </p:spPr>
        <p:txBody>
          <a:bodyPr anchorCtr="0" anchor="t" bIns="0" lIns="0" spcFirstLastPara="1" rIns="0" wrap="square" tIns="0">
            <a:spAutoFit/>
          </a:bodyPr>
          <a:lstStyle/>
          <a:p>
            <a:pPr indent="0" lvl="0" marL="0" marR="0" rtl="0" algn="l">
              <a:lnSpc>
                <a:spcPct val="90991"/>
              </a:lnSpc>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EE7"/>
        </a:solidFill>
      </p:bgPr>
    </p:bg>
    <p:spTree>
      <p:nvGrpSpPr>
        <p:cNvPr id="190" name="Shape 190"/>
        <p:cNvGrpSpPr/>
        <p:nvPr/>
      </p:nvGrpSpPr>
      <p:grpSpPr>
        <a:xfrm>
          <a:off x="0" y="0"/>
          <a:ext cx="0" cy="0"/>
          <a:chOff x="0" y="0"/>
          <a:chExt cx="0" cy="0"/>
        </a:xfrm>
      </p:grpSpPr>
      <p:sp>
        <p:nvSpPr>
          <p:cNvPr id="191" name="Google Shape;191;p16"/>
          <p:cNvSpPr txBox="1"/>
          <p:nvPr/>
        </p:nvSpPr>
        <p:spPr>
          <a:xfrm>
            <a:off x="1006871" y="942975"/>
            <a:ext cx="16230600" cy="571800"/>
          </a:xfrm>
          <a:prstGeom prst="rect">
            <a:avLst/>
          </a:prstGeom>
          <a:noFill/>
          <a:ln>
            <a:noFill/>
          </a:ln>
        </p:spPr>
        <p:txBody>
          <a:bodyPr anchorCtr="0" anchor="t" bIns="0" lIns="0" spcFirstLastPara="1" rIns="0" wrap="square" tIns="0">
            <a:spAutoFit/>
          </a:bodyPr>
          <a:lstStyle/>
          <a:p>
            <a:pPr indent="0" lvl="0" marL="0" marR="0" rtl="0" algn="l">
              <a:lnSpc>
                <a:spcPct val="140010"/>
              </a:lnSpc>
              <a:spcBef>
                <a:spcPts val="0"/>
              </a:spcBef>
              <a:spcAft>
                <a:spcPts val="0"/>
              </a:spcAft>
              <a:buNone/>
            </a:pPr>
            <a:r>
              <a:rPr b="1" lang="en-US" sz="3714">
                <a:solidFill>
                  <a:srgbClr val="2B2C30"/>
                </a:solidFill>
                <a:latin typeface="Public Sans"/>
                <a:ea typeface="Public Sans"/>
                <a:cs typeface="Public Sans"/>
                <a:sym typeface="Public Sans"/>
              </a:rPr>
              <a:t>WHAT IS NEXT FOR THE DISRUPTION INDEX</a:t>
            </a:r>
            <a:endParaRPr/>
          </a:p>
        </p:txBody>
      </p:sp>
      <p:sp>
        <p:nvSpPr>
          <p:cNvPr id="192" name="Google Shape;192;p16"/>
          <p:cNvSpPr txBox="1"/>
          <p:nvPr/>
        </p:nvSpPr>
        <p:spPr>
          <a:xfrm>
            <a:off x="4193100" y="4149948"/>
            <a:ext cx="3086100" cy="27336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2400">
                <a:solidFill>
                  <a:srgbClr val="2B2C30"/>
                </a:solidFill>
                <a:latin typeface="Public Sans"/>
                <a:ea typeface="Public Sans"/>
                <a:cs typeface="Public Sans"/>
                <a:sym typeface="Public Sans"/>
              </a:rPr>
              <a:t>Validate disruption scores against outcomes like xT, goals, and team success</a:t>
            </a:r>
            <a:endParaRPr sz="2400"/>
          </a:p>
        </p:txBody>
      </p:sp>
      <p:sp>
        <p:nvSpPr>
          <p:cNvPr id="193" name="Google Shape;193;p16"/>
          <p:cNvSpPr txBox="1"/>
          <p:nvPr/>
        </p:nvSpPr>
        <p:spPr>
          <a:xfrm>
            <a:off x="7620000" y="3216198"/>
            <a:ext cx="2785500" cy="53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i="1" lang="en-US" sz="3500">
                <a:solidFill>
                  <a:srgbClr val="2B2C30"/>
                </a:solidFill>
                <a:latin typeface="Playfair Display"/>
                <a:ea typeface="Playfair Display"/>
                <a:cs typeface="Playfair Display"/>
                <a:sym typeface="Playfair Display"/>
              </a:rPr>
              <a:t>Test</a:t>
            </a:r>
            <a:endParaRPr sz="3500"/>
          </a:p>
        </p:txBody>
      </p:sp>
      <p:sp>
        <p:nvSpPr>
          <p:cNvPr id="194" name="Google Shape;194;p16"/>
          <p:cNvSpPr txBox="1"/>
          <p:nvPr/>
        </p:nvSpPr>
        <p:spPr>
          <a:xfrm>
            <a:off x="1006871" y="4149648"/>
            <a:ext cx="3086100" cy="27336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2400">
                <a:solidFill>
                  <a:srgbClr val="2B2C30"/>
                </a:solidFill>
                <a:latin typeface="Public Sans"/>
                <a:ea typeface="Public Sans"/>
                <a:cs typeface="Public Sans"/>
                <a:sym typeface="Public Sans"/>
              </a:rPr>
              <a:t>Expand beyond the back line to capture midfield rotations, pressing triggers, and off-ball chaos</a:t>
            </a:r>
            <a:endParaRPr sz="2400"/>
          </a:p>
        </p:txBody>
      </p:sp>
      <p:sp>
        <p:nvSpPr>
          <p:cNvPr id="195" name="Google Shape;195;p16"/>
          <p:cNvSpPr txBox="1"/>
          <p:nvPr/>
        </p:nvSpPr>
        <p:spPr>
          <a:xfrm>
            <a:off x="1066800" y="3216198"/>
            <a:ext cx="2785500" cy="53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i="1" lang="en-US" sz="3500">
                <a:solidFill>
                  <a:srgbClr val="2B2C30"/>
                </a:solidFill>
                <a:latin typeface="Playfair Display"/>
                <a:ea typeface="Playfair Display"/>
                <a:cs typeface="Playfair Display"/>
                <a:sym typeface="Playfair Display"/>
              </a:rPr>
              <a:t>Expand</a:t>
            </a:r>
            <a:endParaRPr sz="3500"/>
          </a:p>
        </p:txBody>
      </p:sp>
      <p:sp>
        <p:nvSpPr>
          <p:cNvPr id="196" name="Google Shape;196;p16"/>
          <p:cNvSpPr txBox="1"/>
          <p:nvPr/>
        </p:nvSpPr>
        <p:spPr>
          <a:xfrm>
            <a:off x="7379325" y="4149948"/>
            <a:ext cx="3086100" cy="21426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2400">
                <a:solidFill>
                  <a:srgbClr val="2B2C30"/>
                </a:solidFill>
                <a:latin typeface="Public Sans"/>
                <a:ea typeface="Public Sans"/>
                <a:cs typeface="Public Sans"/>
                <a:sym typeface="Public Sans"/>
              </a:rPr>
              <a:t>Test across leagues with diverse tactical styles and defensive structures</a:t>
            </a:r>
            <a:endParaRPr sz="2400"/>
          </a:p>
        </p:txBody>
      </p:sp>
      <p:sp>
        <p:nvSpPr>
          <p:cNvPr id="197" name="Google Shape;197;p16"/>
          <p:cNvSpPr txBox="1"/>
          <p:nvPr/>
        </p:nvSpPr>
        <p:spPr>
          <a:xfrm>
            <a:off x="4343400" y="3216198"/>
            <a:ext cx="2785500" cy="53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i="1" lang="en-US" sz="3500">
                <a:solidFill>
                  <a:srgbClr val="2B2C30"/>
                </a:solidFill>
                <a:latin typeface="Playfair Display"/>
                <a:ea typeface="Playfair Display"/>
                <a:cs typeface="Playfair Display"/>
                <a:sym typeface="Playfair Display"/>
              </a:rPr>
              <a:t>Validate</a:t>
            </a:r>
            <a:endParaRPr sz="3500"/>
          </a:p>
        </p:txBody>
      </p:sp>
      <p:sp>
        <p:nvSpPr>
          <p:cNvPr id="198" name="Google Shape;198;p16"/>
          <p:cNvSpPr txBox="1"/>
          <p:nvPr/>
        </p:nvSpPr>
        <p:spPr>
          <a:xfrm>
            <a:off x="10896600" y="4149648"/>
            <a:ext cx="3086100" cy="21426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2400">
                <a:solidFill>
                  <a:srgbClr val="2B2C30"/>
                </a:solidFill>
                <a:latin typeface="Public Sans"/>
                <a:ea typeface="Public Sans"/>
                <a:cs typeface="Public Sans"/>
                <a:sym typeface="Public Sans"/>
              </a:rPr>
              <a:t>Build real-time tooling for coaching staff and match analysts</a:t>
            </a:r>
            <a:endParaRPr sz="2400"/>
          </a:p>
        </p:txBody>
      </p:sp>
      <p:sp>
        <p:nvSpPr>
          <p:cNvPr id="199" name="Google Shape;199;p16"/>
          <p:cNvSpPr txBox="1"/>
          <p:nvPr/>
        </p:nvSpPr>
        <p:spPr>
          <a:xfrm>
            <a:off x="10896600" y="3216198"/>
            <a:ext cx="2785500" cy="53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i="1" lang="en-US" sz="3500">
                <a:solidFill>
                  <a:srgbClr val="2B2C30"/>
                </a:solidFill>
                <a:latin typeface="Playfair Display"/>
                <a:ea typeface="Playfair Display"/>
                <a:cs typeface="Playfair Display"/>
                <a:sym typeface="Playfair Display"/>
              </a:rPr>
              <a:t>Build</a:t>
            </a:r>
            <a:endParaRPr sz="3500"/>
          </a:p>
        </p:txBody>
      </p:sp>
      <p:sp>
        <p:nvSpPr>
          <p:cNvPr id="200" name="Google Shape;200;p16"/>
          <p:cNvSpPr txBox="1"/>
          <p:nvPr/>
        </p:nvSpPr>
        <p:spPr>
          <a:xfrm>
            <a:off x="14173200" y="4149648"/>
            <a:ext cx="3086100" cy="21426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lang="en-US" sz="2400">
                <a:solidFill>
                  <a:srgbClr val="2B2C30"/>
                </a:solidFill>
                <a:latin typeface="Public Sans"/>
                <a:ea typeface="Public Sans"/>
                <a:cs typeface="Public Sans"/>
                <a:sym typeface="Public Sans"/>
              </a:rPr>
              <a:t>Integrate into models like EPV or xT to provide layered tactical context</a:t>
            </a:r>
            <a:endParaRPr sz="2400"/>
          </a:p>
        </p:txBody>
      </p:sp>
      <p:sp>
        <p:nvSpPr>
          <p:cNvPr id="201" name="Google Shape;201;p16"/>
          <p:cNvSpPr txBox="1"/>
          <p:nvPr/>
        </p:nvSpPr>
        <p:spPr>
          <a:xfrm>
            <a:off x="14173200" y="3216198"/>
            <a:ext cx="2785500" cy="53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i="1" lang="en-US" sz="3500">
                <a:solidFill>
                  <a:srgbClr val="2B2C30"/>
                </a:solidFill>
                <a:latin typeface="Playfair Display"/>
                <a:ea typeface="Playfair Display"/>
                <a:cs typeface="Playfair Display"/>
                <a:sym typeface="Playfair Display"/>
              </a:rPr>
              <a:t>Integrate</a:t>
            </a:r>
            <a:endParaRPr sz="3500"/>
          </a:p>
        </p:txBody>
      </p:sp>
      <p:grpSp>
        <p:nvGrpSpPr>
          <p:cNvPr id="202" name="Google Shape;202;p16"/>
          <p:cNvGrpSpPr/>
          <p:nvPr/>
        </p:nvGrpSpPr>
        <p:grpSpPr>
          <a:xfrm>
            <a:off x="4343400" y="2756663"/>
            <a:ext cx="138677" cy="138677"/>
            <a:chOff x="0" y="0"/>
            <a:chExt cx="812800" cy="812800"/>
          </a:xfrm>
        </p:grpSpPr>
        <p:sp>
          <p:nvSpPr>
            <p:cNvPr id="203" name="Google Shape;203;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6"/>
            <p:cNvSpPr txBox="1"/>
            <p:nvPr/>
          </p:nvSpPr>
          <p:spPr>
            <a:xfrm>
              <a:off x="76200" y="85725"/>
              <a:ext cx="660400" cy="650875"/>
            </a:xfrm>
            <a:prstGeom prst="rect">
              <a:avLst/>
            </a:prstGeom>
            <a:noFill/>
            <a:ln>
              <a:noFill/>
            </a:ln>
          </p:spPr>
          <p:txBody>
            <a:bodyPr anchorCtr="0" anchor="ctr" bIns="50800" lIns="50800" spcFirstLastPara="1" rIns="50800" wrap="square" tIns="50800">
              <a:noAutofit/>
            </a:bodyPr>
            <a:lstStyle/>
            <a:p>
              <a:pPr indent="0" lvl="0" marL="0" marR="0" rtl="0" algn="ctr">
                <a:lnSpc>
                  <a:spcPct val="1177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5" name="Google Shape;205;p16"/>
          <p:cNvGrpSpPr/>
          <p:nvPr/>
        </p:nvGrpSpPr>
        <p:grpSpPr>
          <a:xfrm>
            <a:off x="1028700" y="2756663"/>
            <a:ext cx="138677" cy="138677"/>
            <a:chOff x="0" y="0"/>
            <a:chExt cx="812800" cy="812800"/>
          </a:xfrm>
        </p:grpSpPr>
        <p:sp>
          <p:nvSpPr>
            <p:cNvPr id="206" name="Google Shape;206;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6"/>
            <p:cNvSpPr txBox="1"/>
            <p:nvPr/>
          </p:nvSpPr>
          <p:spPr>
            <a:xfrm>
              <a:off x="76200" y="85725"/>
              <a:ext cx="660400" cy="650875"/>
            </a:xfrm>
            <a:prstGeom prst="rect">
              <a:avLst/>
            </a:prstGeom>
            <a:noFill/>
            <a:ln>
              <a:noFill/>
            </a:ln>
          </p:spPr>
          <p:txBody>
            <a:bodyPr anchorCtr="0" anchor="ctr" bIns="50800" lIns="50800" spcFirstLastPara="1" rIns="50800" wrap="square" tIns="50800">
              <a:noAutofit/>
            </a:bodyPr>
            <a:lstStyle/>
            <a:p>
              <a:pPr indent="0" lvl="0" marL="0" marR="0" rtl="0" algn="ctr">
                <a:lnSpc>
                  <a:spcPct val="1177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8" name="Google Shape;208;p16"/>
          <p:cNvGrpSpPr/>
          <p:nvPr/>
        </p:nvGrpSpPr>
        <p:grpSpPr>
          <a:xfrm>
            <a:off x="7620000" y="2756663"/>
            <a:ext cx="138677" cy="138677"/>
            <a:chOff x="0" y="0"/>
            <a:chExt cx="812800" cy="812800"/>
          </a:xfrm>
        </p:grpSpPr>
        <p:sp>
          <p:nvSpPr>
            <p:cNvPr id="209" name="Google Shape;209;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6"/>
            <p:cNvSpPr txBox="1"/>
            <p:nvPr/>
          </p:nvSpPr>
          <p:spPr>
            <a:xfrm>
              <a:off x="76200" y="85725"/>
              <a:ext cx="660400" cy="650875"/>
            </a:xfrm>
            <a:prstGeom prst="rect">
              <a:avLst/>
            </a:prstGeom>
            <a:noFill/>
            <a:ln>
              <a:noFill/>
            </a:ln>
          </p:spPr>
          <p:txBody>
            <a:bodyPr anchorCtr="0" anchor="ctr" bIns="50800" lIns="50800" spcFirstLastPara="1" rIns="50800" wrap="square" tIns="50800">
              <a:noAutofit/>
            </a:bodyPr>
            <a:lstStyle/>
            <a:p>
              <a:pPr indent="0" lvl="0" marL="0" marR="0" rtl="0" algn="ctr">
                <a:lnSpc>
                  <a:spcPct val="1177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11" name="Google Shape;211;p16"/>
          <p:cNvGrpSpPr/>
          <p:nvPr/>
        </p:nvGrpSpPr>
        <p:grpSpPr>
          <a:xfrm>
            <a:off x="10896600" y="2756663"/>
            <a:ext cx="138677" cy="138677"/>
            <a:chOff x="0" y="0"/>
            <a:chExt cx="812800" cy="812800"/>
          </a:xfrm>
        </p:grpSpPr>
        <p:sp>
          <p:nvSpPr>
            <p:cNvPr id="212" name="Google Shape;212;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6"/>
            <p:cNvSpPr txBox="1"/>
            <p:nvPr/>
          </p:nvSpPr>
          <p:spPr>
            <a:xfrm>
              <a:off x="76200" y="85725"/>
              <a:ext cx="660400" cy="650875"/>
            </a:xfrm>
            <a:prstGeom prst="rect">
              <a:avLst/>
            </a:prstGeom>
            <a:noFill/>
            <a:ln>
              <a:noFill/>
            </a:ln>
          </p:spPr>
          <p:txBody>
            <a:bodyPr anchorCtr="0" anchor="ctr" bIns="50800" lIns="50800" spcFirstLastPara="1" rIns="50800" wrap="square" tIns="50800">
              <a:noAutofit/>
            </a:bodyPr>
            <a:lstStyle/>
            <a:p>
              <a:pPr indent="0" lvl="0" marL="0" marR="0" rtl="0" algn="ctr">
                <a:lnSpc>
                  <a:spcPct val="1177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14" name="Google Shape;214;p16"/>
          <p:cNvGrpSpPr/>
          <p:nvPr/>
        </p:nvGrpSpPr>
        <p:grpSpPr>
          <a:xfrm>
            <a:off x="14173200" y="2756663"/>
            <a:ext cx="138677" cy="138677"/>
            <a:chOff x="0" y="0"/>
            <a:chExt cx="812800" cy="812800"/>
          </a:xfrm>
        </p:grpSpPr>
        <p:sp>
          <p:nvSpPr>
            <p:cNvPr id="215" name="Google Shape;215;p1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6"/>
            <p:cNvSpPr txBox="1"/>
            <p:nvPr/>
          </p:nvSpPr>
          <p:spPr>
            <a:xfrm>
              <a:off x="76200" y="85725"/>
              <a:ext cx="660400" cy="650875"/>
            </a:xfrm>
            <a:prstGeom prst="rect">
              <a:avLst/>
            </a:prstGeom>
            <a:noFill/>
            <a:ln>
              <a:noFill/>
            </a:ln>
          </p:spPr>
          <p:txBody>
            <a:bodyPr anchorCtr="0" anchor="ctr" bIns="50800" lIns="50800" spcFirstLastPara="1" rIns="50800" wrap="square" tIns="50800">
              <a:noAutofit/>
            </a:bodyPr>
            <a:lstStyle/>
            <a:p>
              <a:pPr indent="0" lvl="0" marL="0" marR="0" rtl="0" algn="ctr">
                <a:lnSpc>
                  <a:spcPct val="117777"/>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217" name="Google Shape;217;p16"/>
          <p:cNvCxnSpPr/>
          <p:nvPr/>
        </p:nvCxnSpPr>
        <p:spPr>
          <a:xfrm flipH="1" rot="10800000">
            <a:off x="1127760" y="2807439"/>
            <a:ext cx="16142700" cy="13800"/>
          </a:xfrm>
          <a:prstGeom prst="straightConnector1">
            <a:avLst/>
          </a:prstGeom>
          <a:noFill/>
          <a:ln cap="flat" cmpd="sng" w="9525">
            <a:solidFill>
              <a:srgbClr val="2B2C30"/>
            </a:solidFill>
            <a:prstDash val="solid"/>
            <a:round/>
            <a:headEnd len="sm" w="sm" type="none"/>
            <a:tailEnd len="sm" w="sm"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EE7"/>
        </a:solidFill>
      </p:bgPr>
    </p:bg>
    <p:spTree>
      <p:nvGrpSpPr>
        <p:cNvPr id="221" name="Shape 221"/>
        <p:cNvGrpSpPr/>
        <p:nvPr/>
      </p:nvGrpSpPr>
      <p:grpSpPr>
        <a:xfrm>
          <a:off x="0" y="0"/>
          <a:ext cx="0" cy="0"/>
          <a:chOff x="0" y="0"/>
          <a:chExt cx="0" cy="0"/>
        </a:xfrm>
      </p:grpSpPr>
      <p:sp>
        <p:nvSpPr>
          <p:cNvPr id="222" name="Google Shape;222;p17"/>
          <p:cNvSpPr txBox="1"/>
          <p:nvPr/>
        </p:nvSpPr>
        <p:spPr>
          <a:xfrm>
            <a:off x="1016407" y="3111146"/>
            <a:ext cx="13208700" cy="33525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6050">
                <a:solidFill>
                  <a:srgbClr val="2B2C30"/>
                </a:solidFill>
                <a:latin typeface="Playfair Display"/>
                <a:ea typeface="Playfair Display"/>
                <a:cs typeface="Playfair Display"/>
                <a:sym typeface="Playfair Display"/>
              </a:rPr>
              <a:t>Some players create chaos. </a:t>
            </a:r>
            <a:endParaRPr sz="6050">
              <a:solidFill>
                <a:srgbClr val="2B2C30"/>
              </a:solidFill>
              <a:latin typeface="Playfair Display"/>
              <a:ea typeface="Playfair Display"/>
              <a:cs typeface="Playfair Display"/>
              <a:sym typeface="Playfair Display"/>
            </a:endParaRPr>
          </a:p>
          <a:p>
            <a:pPr indent="0" lvl="0" marL="0" marR="0" rtl="0" algn="l">
              <a:lnSpc>
                <a:spcPct val="130000"/>
              </a:lnSpc>
              <a:spcBef>
                <a:spcPts val="0"/>
              </a:spcBef>
              <a:spcAft>
                <a:spcPts val="0"/>
              </a:spcAft>
              <a:buNone/>
            </a:pPr>
            <a:r>
              <a:rPr lang="en-US" sz="6050">
                <a:solidFill>
                  <a:srgbClr val="2B2C30"/>
                </a:solidFill>
                <a:latin typeface="Playfair Display"/>
                <a:ea typeface="Playfair Display"/>
                <a:cs typeface="Playfair Display"/>
                <a:sym typeface="Playfair Display"/>
              </a:rPr>
              <a:t>The Disruption Index is how we finally measure it.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EE7"/>
        </a:solidFill>
      </p:bgPr>
    </p:bg>
    <p:spTree>
      <p:nvGrpSpPr>
        <p:cNvPr id="92" name="Shape 92"/>
        <p:cNvGrpSpPr/>
        <p:nvPr/>
      </p:nvGrpSpPr>
      <p:grpSpPr>
        <a:xfrm>
          <a:off x="0" y="0"/>
          <a:ext cx="0" cy="0"/>
          <a:chOff x="0" y="0"/>
          <a:chExt cx="0" cy="0"/>
        </a:xfrm>
      </p:grpSpPr>
      <p:sp>
        <p:nvSpPr>
          <p:cNvPr id="93" name="Google Shape;93;p3"/>
          <p:cNvSpPr txBox="1"/>
          <p:nvPr/>
        </p:nvSpPr>
        <p:spPr>
          <a:xfrm>
            <a:off x="1006871" y="942975"/>
            <a:ext cx="16230600" cy="651099"/>
          </a:xfrm>
          <a:prstGeom prst="rect">
            <a:avLst/>
          </a:prstGeom>
          <a:noFill/>
          <a:ln>
            <a:noFill/>
          </a:ln>
        </p:spPr>
        <p:txBody>
          <a:bodyPr anchorCtr="0" anchor="t" bIns="0" lIns="0" spcFirstLastPara="1" rIns="0" wrap="square" tIns="0">
            <a:spAutoFit/>
          </a:bodyPr>
          <a:lstStyle/>
          <a:p>
            <a:pPr indent="0" lvl="0" marL="0" marR="0" rtl="0" algn="l">
              <a:lnSpc>
                <a:spcPct val="140010"/>
              </a:lnSpc>
              <a:spcBef>
                <a:spcPts val="0"/>
              </a:spcBef>
              <a:spcAft>
                <a:spcPts val="0"/>
              </a:spcAft>
              <a:buNone/>
            </a:pPr>
            <a:r>
              <a:rPr b="1" i="0" lang="en-US" sz="3714" u="none" cap="none" strike="noStrike">
                <a:solidFill>
                  <a:srgbClr val="2B2C30"/>
                </a:solidFill>
                <a:latin typeface="Public Sans"/>
                <a:ea typeface="Public Sans"/>
                <a:cs typeface="Public Sans"/>
                <a:sym typeface="Public Sans"/>
              </a:rPr>
              <a:t>AGENDA</a:t>
            </a:r>
            <a:endParaRPr/>
          </a:p>
        </p:txBody>
      </p:sp>
      <p:cxnSp>
        <p:nvCxnSpPr>
          <p:cNvPr id="94" name="Google Shape;94;p3"/>
          <p:cNvCxnSpPr/>
          <p:nvPr/>
        </p:nvCxnSpPr>
        <p:spPr>
          <a:xfrm flipH="1" rot="10800000">
            <a:off x="1028695" y="1760761"/>
            <a:ext cx="16230594" cy="38509"/>
          </a:xfrm>
          <a:prstGeom prst="straightConnector1">
            <a:avLst/>
          </a:prstGeom>
          <a:noFill/>
          <a:ln cap="flat" cmpd="sng" w="9525">
            <a:solidFill>
              <a:srgbClr val="2B2C30"/>
            </a:solidFill>
            <a:prstDash val="solid"/>
            <a:round/>
            <a:headEnd len="sm" w="sm" type="none"/>
            <a:tailEnd len="sm" w="sm" type="none"/>
          </a:ln>
        </p:spPr>
      </p:cxnSp>
      <p:sp>
        <p:nvSpPr>
          <p:cNvPr id="95" name="Google Shape;95;p3"/>
          <p:cNvSpPr txBox="1"/>
          <p:nvPr/>
        </p:nvSpPr>
        <p:spPr>
          <a:xfrm>
            <a:off x="1028689" y="2122290"/>
            <a:ext cx="7877100" cy="6877200"/>
          </a:xfrm>
          <a:prstGeom prst="rect">
            <a:avLst/>
          </a:prstGeom>
          <a:noFill/>
          <a:ln>
            <a:noFill/>
          </a:ln>
        </p:spPr>
        <p:txBody>
          <a:bodyPr anchorCtr="0" anchor="t" bIns="0" lIns="0" spcFirstLastPara="1" rIns="0" wrap="square" tIns="0">
            <a:spAutoFit/>
          </a:bodyPr>
          <a:lstStyle/>
          <a:p>
            <a:pPr indent="-302260" lvl="1" marL="604519" marR="0" rtl="0" algn="l">
              <a:lnSpc>
                <a:spcPct val="187031"/>
              </a:lnSpc>
              <a:spcBef>
                <a:spcPts val="0"/>
              </a:spcBef>
              <a:spcAft>
                <a:spcPts val="0"/>
              </a:spcAft>
              <a:buClr>
                <a:srgbClr val="2B2C30"/>
              </a:buClr>
              <a:buSzPts val="2799"/>
              <a:buFont typeface="Arial"/>
              <a:buChar char="•"/>
            </a:pPr>
            <a:r>
              <a:rPr lang="en-US" sz="2799">
                <a:solidFill>
                  <a:srgbClr val="2B2C30"/>
                </a:solidFill>
                <a:latin typeface="Public Sans"/>
                <a:ea typeface="Public Sans"/>
                <a:cs typeface="Public Sans"/>
                <a:sym typeface="Public Sans"/>
              </a:rPr>
              <a:t>The Problem</a:t>
            </a:r>
            <a:endParaRPr/>
          </a:p>
          <a:p>
            <a:pPr indent="-302260" lvl="1" marL="604519" marR="0" rtl="0" algn="l">
              <a:lnSpc>
                <a:spcPct val="187031"/>
              </a:lnSpc>
              <a:spcBef>
                <a:spcPts val="0"/>
              </a:spcBef>
              <a:spcAft>
                <a:spcPts val="0"/>
              </a:spcAft>
              <a:buClr>
                <a:srgbClr val="2B2C30"/>
              </a:buClr>
              <a:buSzPts val="2799"/>
              <a:buFont typeface="Arial"/>
              <a:buChar char="•"/>
            </a:pPr>
            <a:r>
              <a:rPr b="0" i="0" lang="en-US" sz="2799" u="none" cap="none" strike="noStrike">
                <a:solidFill>
                  <a:srgbClr val="2B2C30"/>
                </a:solidFill>
                <a:latin typeface="Public Sans"/>
                <a:ea typeface="Public Sans"/>
                <a:cs typeface="Public Sans"/>
                <a:sym typeface="Public Sans"/>
              </a:rPr>
              <a:t>The </a:t>
            </a:r>
            <a:r>
              <a:rPr lang="en-US" sz="2799">
                <a:solidFill>
                  <a:srgbClr val="2B2C30"/>
                </a:solidFill>
                <a:latin typeface="Public Sans"/>
                <a:ea typeface="Public Sans"/>
                <a:cs typeface="Public Sans"/>
                <a:sym typeface="Public Sans"/>
              </a:rPr>
              <a:t>Idea</a:t>
            </a:r>
            <a:endParaRPr/>
          </a:p>
          <a:p>
            <a:pPr indent="-302260" lvl="1" marL="604519" marR="0" rtl="0" algn="l">
              <a:lnSpc>
                <a:spcPct val="187031"/>
              </a:lnSpc>
              <a:spcBef>
                <a:spcPts val="0"/>
              </a:spcBef>
              <a:spcAft>
                <a:spcPts val="0"/>
              </a:spcAft>
              <a:buClr>
                <a:srgbClr val="2B2C30"/>
              </a:buClr>
              <a:buSzPts val="2799"/>
              <a:buFont typeface="Arial"/>
              <a:buChar char="•"/>
            </a:pPr>
            <a:r>
              <a:rPr lang="en-US" sz="2799">
                <a:solidFill>
                  <a:srgbClr val="2B2C30"/>
                </a:solidFill>
                <a:latin typeface="Public Sans"/>
                <a:ea typeface="Public Sans"/>
                <a:cs typeface="Public Sans"/>
                <a:sym typeface="Public Sans"/>
              </a:rPr>
              <a:t>How It Works (Conceptually)</a:t>
            </a:r>
            <a:endParaRPr/>
          </a:p>
          <a:p>
            <a:pPr indent="-302260" lvl="1" marL="604519" marR="0" rtl="0" algn="l">
              <a:lnSpc>
                <a:spcPct val="187031"/>
              </a:lnSpc>
              <a:spcBef>
                <a:spcPts val="0"/>
              </a:spcBef>
              <a:spcAft>
                <a:spcPts val="0"/>
              </a:spcAft>
              <a:buClr>
                <a:srgbClr val="2B2C30"/>
              </a:buClr>
              <a:buSzPts val="2799"/>
              <a:buFont typeface="Arial"/>
              <a:buChar char="•"/>
            </a:pPr>
            <a:r>
              <a:rPr lang="en-US" sz="2799">
                <a:solidFill>
                  <a:srgbClr val="2B2C30"/>
                </a:solidFill>
                <a:latin typeface="Public Sans"/>
                <a:ea typeface="Public Sans"/>
                <a:cs typeface="Public Sans"/>
                <a:sym typeface="Public Sans"/>
              </a:rPr>
              <a:t>Visual Example #1 - High Disruption</a:t>
            </a:r>
            <a:endParaRPr/>
          </a:p>
          <a:p>
            <a:pPr indent="-302260" lvl="1" marL="604519" marR="0" rtl="0" algn="l">
              <a:lnSpc>
                <a:spcPct val="187031"/>
              </a:lnSpc>
              <a:spcBef>
                <a:spcPts val="0"/>
              </a:spcBef>
              <a:spcAft>
                <a:spcPts val="0"/>
              </a:spcAft>
              <a:buClr>
                <a:srgbClr val="2B2C30"/>
              </a:buClr>
              <a:buSzPts val="2799"/>
              <a:buFont typeface="Arial"/>
              <a:buChar char="•"/>
            </a:pPr>
            <a:r>
              <a:rPr lang="en-US" sz="2799">
                <a:solidFill>
                  <a:srgbClr val="2B2C30"/>
                </a:solidFill>
                <a:latin typeface="Public Sans"/>
                <a:ea typeface="Public Sans"/>
                <a:cs typeface="Public Sans"/>
                <a:sym typeface="Public Sans"/>
              </a:rPr>
              <a:t>Visual Example #2 - Low Disruption</a:t>
            </a:r>
            <a:endParaRPr/>
          </a:p>
          <a:p>
            <a:pPr indent="-302260" lvl="1" marL="604519" marR="0" rtl="0" algn="l">
              <a:lnSpc>
                <a:spcPct val="187031"/>
              </a:lnSpc>
              <a:spcBef>
                <a:spcPts val="0"/>
              </a:spcBef>
              <a:spcAft>
                <a:spcPts val="0"/>
              </a:spcAft>
              <a:buClr>
                <a:srgbClr val="2B2C30"/>
              </a:buClr>
              <a:buSzPts val="2799"/>
              <a:buFont typeface="Arial"/>
              <a:buChar char="•"/>
            </a:pPr>
            <a:r>
              <a:rPr lang="en-US" sz="2799">
                <a:solidFill>
                  <a:srgbClr val="2B2C30"/>
                </a:solidFill>
                <a:latin typeface="Public Sans"/>
                <a:ea typeface="Public Sans"/>
                <a:cs typeface="Public Sans"/>
                <a:sym typeface="Public Sans"/>
              </a:rPr>
              <a:t>Early Insights</a:t>
            </a:r>
            <a:endParaRPr/>
          </a:p>
          <a:p>
            <a:pPr indent="-302260" lvl="1" marL="604519" marR="0" rtl="0" algn="l">
              <a:lnSpc>
                <a:spcPct val="187031"/>
              </a:lnSpc>
              <a:spcBef>
                <a:spcPts val="0"/>
              </a:spcBef>
              <a:spcAft>
                <a:spcPts val="0"/>
              </a:spcAft>
              <a:buClr>
                <a:srgbClr val="2B2C30"/>
              </a:buClr>
              <a:buSzPts val="2799"/>
              <a:buFont typeface="Arial"/>
              <a:buChar char="•"/>
            </a:pPr>
            <a:r>
              <a:rPr lang="en-US" sz="2799">
                <a:solidFill>
                  <a:srgbClr val="2B2C30"/>
                </a:solidFill>
                <a:latin typeface="Public Sans"/>
                <a:ea typeface="Public Sans"/>
                <a:cs typeface="Public Sans"/>
                <a:sym typeface="Public Sans"/>
              </a:rPr>
              <a:t>Use Cases</a:t>
            </a:r>
            <a:endParaRPr/>
          </a:p>
          <a:p>
            <a:pPr indent="-302260" lvl="1" marL="604518" marR="0" rtl="0" algn="l">
              <a:lnSpc>
                <a:spcPct val="187031"/>
              </a:lnSpc>
              <a:spcBef>
                <a:spcPts val="0"/>
              </a:spcBef>
              <a:spcAft>
                <a:spcPts val="0"/>
              </a:spcAft>
              <a:buClr>
                <a:srgbClr val="2B2C30"/>
              </a:buClr>
              <a:buSzPts val="2799"/>
              <a:buFont typeface="Arial"/>
              <a:buChar char="•"/>
            </a:pPr>
            <a:r>
              <a:rPr lang="en-US" sz="2799">
                <a:solidFill>
                  <a:srgbClr val="2B2C30"/>
                </a:solidFill>
                <a:latin typeface="Public Sans"/>
                <a:ea typeface="Public Sans"/>
                <a:cs typeface="Public Sans"/>
                <a:sym typeface="Public Sans"/>
              </a:rPr>
              <a:t>What’s Next</a:t>
            </a:r>
            <a:endParaRPr sz="2799">
              <a:solidFill>
                <a:srgbClr val="2B2C30"/>
              </a:solidFill>
              <a:latin typeface="Public Sans"/>
              <a:ea typeface="Public Sans"/>
              <a:cs typeface="Public Sans"/>
              <a:sym typeface="Public Sans"/>
            </a:endParaRPr>
          </a:p>
          <a:p>
            <a:pPr indent="-302260" lvl="1" marL="604519" marR="0" rtl="0" algn="l">
              <a:lnSpc>
                <a:spcPct val="187031"/>
              </a:lnSpc>
              <a:spcBef>
                <a:spcPts val="0"/>
              </a:spcBef>
              <a:spcAft>
                <a:spcPts val="0"/>
              </a:spcAft>
              <a:buClr>
                <a:srgbClr val="2B2C30"/>
              </a:buClr>
              <a:buSzPts val="2799"/>
              <a:buFont typeface="Public Sans"/>
              <a:buChar char="•"/>
            </a:pPr>
            <a:r>
              <a:rPr lang="en-US" sz="2799">
                <a:solidFill>
                  <a:srgbClr val="2B2C30"/>
                </a:solidFill>
                <a:latin typeface="Public Sans"/>
                <a:ea typeface="Public Sans"/>
                <a:cs typeface="Public Sans"/>
                <a:sym typeface="Public Sans"/>
              </a:rPr>
              <a:t>Closing Message</a:t>
            </a:r>
            <a:endParaRPr sz="2799">
              <a:solidFill>
                <a:srgbClr val="2B2C30"/>
              </a:solidFill>
              <a:latin typeface="Public Sans"/>
              <a:ea typeface="Public Sans"/>
              <a:cs typeface="Public Sans"/>
              <a:sym typeface="Public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EE7"/>
        </a:solidFill>
      </p:bgPr>
    </p:bg>
    <p:spTree>
      <p:nvGrpSpPr>
        <p:cNvPr id="99" name="Shape 99"/>
        <p:cNvGrpSpPr/>
        <p:nvPr/>
      </p:nvGrpSpPr>
      <p:grpSpPr>
        <a:xfrm>
          <a:off x="0" y="0"/>
          <a:ext cx="0" cy="0"/>
          <a:chOff x="0" y="0"/>
          <a:chExt cx="0" cy="0"/>
        </a:xfrm>
      </p:grpSpPr>
      <p:sp>
        <p:nvSpPr>
          <p:cNvPr id="100" name="Google Shape;100;p4"/>
          <p:cNvSpPr txBox="1"/>
          <p:nvPr/>
        </p:nvSpPr>
        <p:spPr>
          <a:xfrm>
            <a:off x="1022550" y="4312350"/>
            <a:ext cx="16242900" cy="1662300"/>
          </a:xfrm>
          <a:prstGeom prst="rect">
            <a:avLst/>
          </a:prstGeom>
          <a:noFill/>
          <a:ln>
            <a:noFill/>
          </a:ln>
        </p:spPr>
        <p:txBody>
          <a:bodyPr anchorCtr="0" anchor="t" bIns="0" lIns="0" spcFirstLastPara="1" rIns="0" wrap="square" tIns="0">
            <a:spAutoFit/>
          </a:bodyPr>
          <a:lstStyle/>
          <a:p>
            <a:pPr indent="-419100" lvl="0" marL="457200" marR="0" rtl="0" algn="l">
              <a:lnSpc>
                <a:spcPct val="130000"/>
              </a:lnSpc>
              <a:spcBef>
                <a:spcPts val="0"/>
              </a:spcBef>
              <a:spcAft>
                <a:spcPts val="0"/>
              </a:spcAft>
              <a:buClr>
                <a:srgbClr val="2B2C30"/>
              </a:buClr>
              <a:buSzPts val="3000"/>
              <a:buFont typeface="Public Sans"/>
              <a:buChar char="●"/>
            </a:pPr>
            <a:r>
              <a:rPr lang="en-US" sz="3000">
                <a:solidFill>
                  <a:srgbClr val="2B2C30"/>
                </a:solidFill>
                <a:latin typeface="Public Sans"/>
                <a:ea typeface="Public Sans"/>
                <a:cs typeface="Public Sans"/>
                <a:sym typeface="Public Sans"/>
              </a:rPr>
              <a:t>xG, XT, and assists measure outcomes</a:t>
            </a:r>
            <a:endParaRPr sz="3000">
              <a:solidFill>
                <a:srgbClr val="2B2C30"/>
              </a:solidFill>
              <a:latin typeface="Public Sans"/>
              <a:ea typeface="Public Sans"/>
              <a:cs typeface="Public Sans"/>
              <a:sym typeface="Public Sans"/>
            </a:endParaRPr>
          </a:p>
          <a:p>
            <a:pPr indent="-419100" lvl="0" marL="457200" marR="0" rtl="0" algn="l">
              <a:lnSpc>
                <a:spcPct val="130000"/>
              </a:lnSpc>
              <a:spcBef>
                <a:spcPts val="0"/>
              </a:spcBef>
              <a:spcAft>
                <a:spcPts val="0"/>
              </a:spcAft>
              <a:buClr>
                <a:srgbClr val="2B2C30"/>
              </a:buClr>
              <a:buSzPts val="3000"/>
              <a:buFont typeface="Public Sans"/>
              <a:buChar char="●"/>
            </a:pPr>
            <a:r>
              <a:rPr lang="en-US" sz="3000">
                <a:solidFill>
                  <a:srgbClr val="2B2C30"/>
                </a:solidFill>
                <a:latin typeface="Public Sans"/>
                <a:ea typeface="Public Sans"/>
                <a:cs typeface="Public Sans"/>
                <a:sym typeface="Public Sans"/>
              </a:rPr>
              <a:t>But many game-breaking actions happen earlier</a:t>
            </a:r>
            <a:endParaRPr sz="3000">
              <a:solidFill>
                <a:srgbClr val="2B2C30"/>
              </a:solidFill>
              <a:latin typeface="Public Sans"/>
              <a:ea typeface="Public Sans"/>
              <a:cs typeface="Public Sans"/>
              <a:sym typeface="Public Sans"/>
            </a:endParaRPr>
          </a:p>
          <a:p>
            <a:pPr indent="-419100" lvl="0" marL="457200" marR="0" rtl="0" algn="l">
              <a:lnSpc>
                <a:spcPct val="130000"/>
              </a:lnSpc>
              <a:spcBef>
                <a:spcPts val="0"/>
              </a:spcBef>
              <a:spcAft>
                <a:spcPts val="0"/>
              </a:spcAft>
              <a:buClr>
                <a:srgbClr val="2B2C30"/>
              </a:buClr>
              <a:buSzPts val="3000"/>
              <a:buFont typeface="Public Sans"/>
              <a:buChar char="●"/>
            </a:pPr>
            <a:r>
              <a:rPr lang="en-US" sz="3000">
                <a:solidFill>
                  <a:srgbClr val="2B2C30"/>
                </a:solidFill>
                <a:latin typeface="Public Sans"/>
                <a:ea typeface="Public Sans"/>
                <a:cs typeface="Public Sans"/>
                <a:sym typeface="Public Sans"/>
              </a:rPr>
              <a:t>No existing metric captures disruption to defensive structure</a:t>
            </a:r>
            <a:endParaRPr sz="3000">
              <a:solidFill>
                <a:srgbClr val="2B2C30"/>
              </a:solidFill>
              <a:latin typeface="Public Sans"/>
              <a:ea typeface="Public Sans"/>
              <a:cs typeface="Public Sans"/>
              <a:sym typeface="Public Sans"/>
            </a:endParaRPr>
          </a:p>
        </p:txBody>
      </p:sp>
      <p:sp>
        <p:nvSpPr>
          <p:cNvPr id="101" name="Google Shape;101;p4"/>
          <p:cNvSpPr txBox="1"/>
          <p:nvPr/>
        </p:nvSpPr>
        <p:spPr>
          <a:xfrm>
            <a:off x="1006871" y="942975"/>
            <a:ext cx="16230600" cy="571800"/>
          </a:xfrm>
          <a:prstGeom prst="rect">
            <a:avLst/>
          </a:prstGeom>
          <a:noFill/>
          <a:ln>
            <a:noFill/>
          </a:ln>
        </p:spPr>
        <p:txBody>
          <a:bodyPr anchorCtr="0" anchor="t" bIns="0" lIns="0" spcFirstLastPara="1" rIns="0" wrap="square" tIns="0">
            <a:spAutoFit/>
          </a:bodyPr>
          <a:lstStyle/>
          <a:p>
            <a:pPr indent="0" lvl="0" marL="0" marR="0" rtl="0" algn="l">
              <a:lnSpc>
                <a:spcPct val="140010"/>
              </a:lnSpc>
              <a:spcBef>
                <a:spcPts val="0"/>
              </a:spcBef>
              <a:spcAft>
                <a:spcPts val="0"/>
              </a:spcAft>
              <a:buNone/>
            </a:pPr>
            <a:r>
              <a:rPr b="1" lang="en-US" sz="3714">
                <a:solidFill>
                  <a:srgbClr val="2B2C30"/>
                </a:solidFill>
                <a:latin typeface="Public Sans"/>
                <a:ea typeface="Public Sans"/>
                <a:cs typeface="Public Sans"/>
                <a:sym typeface="Public Sans"/>
              </a:rPr>
              <a:t>MOST METRICS STOP AT THE FINAL ACTION</a:t>
            </a:r>
            <a:endParaRPr/>
          </a:p>
        </p:txBody>
      </p:sp>
      <p:cxnSp>
        <p:nvCxnSpPr>
          <p:cNvPr id="102" name="Google Shape;102;p4"/>
          <p:cNvCxnSpPr/>
          <p:nvPr/>
        </p:nvCxnSpPr>
        <p:spPr>
          <a:xfrm flipH="1" rot="10800000">
            <a:off x="1028695" y="1760761"/>
            <a:ext cx="16230594" cy="38509"/>
          </a:xfrm>
          <a:prstGeom prst="straightConnector1">
            <a:avLst/>
          </a:prstGeom>
          <a:noFill/>
          <a:ln cap="flat" cmpd="sng" w="9525">
            <a:solidFill>
              <a:srgbClr val="2B2C30"/>
            </a:solidFill>
            <a:prstDash val="solid"/>
            <a:round/>
            <a:headEnd len="sm" w="sm" type="none"/>
            <a:tailEnd len="sm" w="sm" type="none"/>
          </a:ln>
        </p:spPr>
      </p:cxnSp>
      <p:pic>
        <p:nvPicPr>
          <p:cNvPr id="103" name="Google Shape;103;p4" title="open_play_disruption.gif"/>
          <p:cNvPicPr preferRelativeResize="0"/>
          <p:nvPr/>
        </p:nvPicPr>
        <p:blipFill>
          <a:blip r:embed="rId3">
            <a:alphaModFix/>
          </a:blip>
          <a:stretch>
            <a:fillRect/>
          </a:stretch>
        </p:blipFill>
        <p:spPr>
          <a:xfrm>
            <a:off x="18567925" y="-783200"/>
            <a:ext cx="11438901" cy="6672699"/>
          </a:xfrm>
          <a:prstGeom prst="rect">
            <a:avLst/>
          </a:prstGeom>
          <a:noFill/>
          <a:ln>
            <a:noFill/>
          </a:ln>
        </p:spPr>
      </p:pic>
      <p:pic>
        <p:nvPicPr>
          <p:cNvPr id="104" name="Google Shape;104;p4" title="videoplayback.mp4">
            <a:hlinkClick r:id="rId4"/>
          </p:cNvPr>
          <p:cNvPicPr preferRelativeResize="0"/>
          <p:nvPr/>
        </p:nvPicPr>
        <p:blipFill>
          <a:blip r:embed="rId5">
            <a:alphaModFix/>
          </a:blip>
          <a:stretch>
            <a:fillRect/>
          </a:stretch>
        </p:blipFill>
        <p:spPr>
          <a:xfrm>
            <a:off x="12969550" y="2209225"/>
            <a:ext cx="4030350" cy="71650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EE7"/>
        </a:solidFill>
      </p:bgPr>
    </p:bg>
    <p:spTree>
      <p:nvGrpSpPr>
        <p:cNvPr id="108" name="Shape 108"/>
        <p:cNvGrpSpPr/>
        <p:nvPr/>
      </p:nvGrpSpPr>
      <p:grpSpPr>
        <a:xfrm>
          <a:off x="0" y="0"/>
          <a:ext cx="0" cy="0"/>
          <a:chOff x="0" y="0"/>
          <a:chExt cx="0" cy="0"/>
        </a:xfrm>
      </p:grpSpPr>
      <p:sp>
        <p:nvSpPr>
          <p:cNvPr id="109" name="Google Shape;109;g35c643f2d85_1_6"/>
          <p:cNvSpPr txBox="1"/>
          <p:nvPr/>
        </p:nvSpPr>
        <p:spPr>
          <a:xfrm>
            <a:off x="1000725" y="2071050"/>
            <a:ext cx="16242900" cy="2539800"/>
          </a:xfrm>
          <a:prstGeom prst="rect">
            <a:avLst/>
          </a:prstGeom>
          <a:noFill/>
          <a:ln>
            <a:noFill/>
          </a:ln>
        </p:spPr>
        <p:txBody>
          <a:bodyPr anchorCtr="0" anchor="t" bIns="0" lIns="0" spcFirstLastPara="1" rIns="0" wrap="square" tIns="0">
            <a:spAutoFit/>
          </a:bodyPr>
          <a:lstStyle/>
          <a:p>
            <a:pPr indent="-368300" lvl="0" marL="457200" marR="0" rtl="0" algn="l">
              <a:lnSpc>
                <a:spcPct val="130000"/>
              </a:lnSpc>
              <a:spcBef>
                <a:spcPts val="0"/>
              </a:spcBef>
              <a:spcAft>
                <a:spcPts val="0"/>
              </a:spcAft>
              <a:buClr>
                <a:srgbClr val="2B2C30"/>
              </a:buClr>
              <a:buSzPts val="2200"/>
              <a:buFont typeface="Public Sans"/>
              <a:buChar char="●"/>
            </a:pPr>
            <a:r>
              <a:rPr lang="en-US" sz="2200">
                <a:solidFill>
                  <a:srgbClr val="2B2C30"/>
                </a:solidFill>
                <a:latin typeface="Public Sans"/>
                <a:ea typeface="Public Sans"/>
                <a:cs typeface="Public Sans"/>
                <a:sym typeface="Public Sans"/>
              </a:rPr>
              <a:t>Measures how much an action </a:t>
            </a:r>
            <a:r>
              <a:rPr b="1" lang="en-US" sz="2200">
                <a:solidFill>
                  <a:srgbClr val="2B2C30"/>
                </a:solidFill>
                <a:latin typeface="Public Sans"/>
                <a:ea typeface="Public Sans"/>
                <a:cs typeface="Public Sans"/>
                <a:sym typeface="Public Sans"/>
              </a:rPr>
              <a:t>destabilizes</a:t>
            </a:r>
            <a:r>
              <a:rPr lang="en-US" sz="2200">
                <a:solidFill>
                  <a:srgbClr val="2B2C30"/>
                </a:solidFill>
                <a:latin typeface="Public Sans"/>
                <a:ea typeface="Public Sans"/>
                <a:cs typeface="Public Sans"/>
                <a:sym typeface="Public Sans"/>
              </a:rPr>
              <a:t> a defense</a:t>
            </a:r>
            <a:endParaRPr sz="2200">
              <a:solidFill>
                <a:srgbClr val="2B2C30"/>
              </a:solidFill>
              <a:latin typeface="Public Sans"/>
              <a:ea typeface="Public Sans"/>
              <a:cs typeface="Public Sans"/>
              <a:sym typeface="Public Sans"/>
            </a:endParaRPr>
          </a:p>
          <a:p>
            <a:pPr indent="-368300" lvl="0" marL="457200" marR="0" rtl="0" algn="l">
              <a:lnSpc>
                <a:spcPct val="130000"/>
              </a:lnSpc>
              <a:spcBef>
                <a:spcPts val="0"/>
              </a:spcBef>
              <a:spcAft>
                <a:spcPts val="0"/>
              </a:spcAft>
              <a:buClr>
                <a:srgbClr val="2B2C30"/>
              </a:buClr>
              <a:buSzPts val="2200"/>
              <a:buFont typeface="Public Sans"/>
              <a:buChar char="●"/>
            </a:pPr>
            <a:r>
              <a:rPr lang="en-US" sz="2200">
                <a:solidFill>
                  <a:srgbClr val="2B2C30"/>
                </a:solidFill>
                <a:latin typeface="Public Sans"/>
                <a:ea typeface="Public Sans"/>
                <a:cs typeface="Public Sans"/>
                <a:sym typeface="Public Sans"/>
              </a:rPr>
              <a:t>Focuses on what happens after the action:</a:t>
            </a:r>
            <a:endParaRPr sz="2200">
              <a:solidFill>
                <a:srgbClr val="2B2C30"/>
              </a:solidFill>
              <a:latin typeface="Public Sans"/>
              <a:ea typeface="Public Sans"/>
              <a:cs typeface="Public Sans"/>
              <a:sym typeface="Public Sans"/>
            </a:endParaRPr>
          </a:p>
          <a:p>
            <a:pPr indent="-368300" lvl="1" marL="914400" marR="0" rtl="0" algn="l">
              <a:lnSpc>
                <a:spcPct val="130000"/>
              </a:lnSpc>
              <a:spcBef>
                <a:spcPts val="0"/>
              </a:spcBef>
              <a:spcAft>
                <a:spcPts val="0"/>
              </a:spcAft>
              <a:buClr>
                <a:srgbClr val="2B2C30"/>
              </a:buClr>
              <a:buSzPts val="2200"/>
              <a:buFont typeface="Public Sans"/>
              <a:buChar char="○"/>
            </a:pPr>
            <a:r>
              <a:rPr lang="en-US" sz="2200">
                <a:solidFill>
                  <a:srgbClr val="2B2C30"/>
                </a:solidFill>
                <a:latin typeface="Public Sans"/>
                <a:ea typeface="Public Sans"/>
                <a:cs typeface="Public Sans"/>
                <a:sym typeface="Public Sans"/>
              </a:rPr>
              <a:t>How far defenders move</a:t>
            </a:r>
            <a:endParaRPr sz="2200">
              <a:solidFill>
                <a:srgbClr val="2B2C30"/>
              </a:solidFill>
              <a:latin typeface="Public Sans"/>
              <a:ea typeface="Public Sans"/>
              <a:cs typeface="Public Sans"/>
              <a:sym typeface="Public Sans"/>
            </a:endParaRPr>
          </a:p>
          <a:p>
            <a:pPr indent="-368300" lvl="1" marL="914400" marR="0" rtl="0" algn="l">
              <a:lnSpc>
                <a:spcPct val="130000"/>
              </a:lnSpc>
              <a:spcBef>
                <a:spcPts val="0"/>
              </a:spcBef>
              <a:spcAft>
                <a:spcPts val="0"/>
              </a:spcAft>
              <a:buClr>
                <a:srgbClr val="2B2C30"/>
              </a:buClr>
              <a:buSzPts val="2200"/>
              <a:buFont typeface="Public Sans"/>
              <a:buChar char="○"/>
            </a:pPr>
            <a:r>
              <a:rPr lang="en-US" sz="2200">
                <a:solidFill>
                  <a:srgbClr val="2B2C30"/>
                </a:solidFill>
                <a:latin typeface="Public Sans"/>
                <a:ea typeface="Public Sans"/>
                <a:cs typeface="Public Sans"/>
                <a:sym typeface="Public Sans"/>
              </a:rPr>
              <a:t>Shape deformation</a:t>
            </a:r>
            <a:endParaRPr sz="2200">
              <a:solidFill>
                <a:srgbClr val="2B2C30"/>
              </a:solidFill>
              <a:latin typeface="Public Sans"/>
              <a:ea typeface="Public Sans"/>
              <a:cs typeface="Public Sans"/>
              <a:sym typeface="Public Sans"/>
            </a:endParaRPr>
          </a:p>
          <a:p>
            <a:pPr indent="-368300" lvl="1" marL="914400" marR="0" rtl="0" algn="l">
              <a:lnSpc>
                <a:spcPct val="130000"/>
              </a:lnSpc>
              <a:spcBef>
                <a:spcPts val="0"/>
              </a:spcBef>
              <a:spcAft>
                <a:spcPts val="0"/>
              </a:spcAft>
              <a:buClr>
                <a:srgbClr val="2B2C30"/>
              </a:buClr>
              <a:buSzPts val="2200"/>
              <a:buFont typeface="Public Sans"/>
              <a:buChar char="○"/>
            </a:pPr>
            <a:r>
              <a:rPr lang="en-US" sz="2200">
                <a:solidFill>
                  <a:srgbClr val="2B2C30"/>
                </a:solidFill>
                <a:latin typeface="Public Sans"/>
                <a:ea typeface="Public Sans"/>
                <a:cs typeface="Public Sans"/>
                <a:sym typeface="Public Sans"/>
              </a:rPr>
              <a:t>Time until structure recovers</a:t>
            </a:r>
            <a:endParaRPr sz="2200">
              <a:solidFill>
                <a:srgbClr val="2B2C30"/>
              </a:solidFill>
              <a:latin typeface="Public Sans"/>
              <a:ea typeface="Public Sans"/>
              <a:cs typeface="Public Sans"/>
              <a:sym typeface="Public Sans"/>
            </a:endParaRPr>
          </a:p>
          <a:p>
            <a:pPr indent="-368300" lvl="0" marL="457200" marR="0" rtl="0" algn="l">
              <a:lnSpc>
                <a:spcPct val="130000"/>
              </a:lnSpc>
              <a:spcBef>
                <a:spcPts val="0"/>
              </a:spcBef>
              <a:spcAft>
                <a:spcPts val="0"/>
              </a:spcAft>
              <a:buClr>
                <a:srgbClr val="2B2C30"/>
              </a:buClr>
              <a:buSzPts val="2200"/>
              <a:buFont typeface="Public Sans"/>
              <a:buChar char="●"/>
            </a:pPr>
            <a:r>
              <a:rPr lang="en-US" sz="2200">
                <a:solidFill>
                  <a:srgbClr val="2B2C30"/>
                </a:solidFill>
                <a:latin typeface="Public Sans"/>
                <a:ea typeface="Public Sans"/>
                <a:cs typeface="Public Sans"/>
                <a:sym typeface="Public Sans"/>
              </a:rPr>
              <a:t>Doesn’t require a goal or assist to be valuable</a:t>
            </a:r>
            <a:endParaRPr sz="2200">
              <a:solidFill>
                <a:srgbClr val="2B2C30"/>
              </a:solidFill>
              <a:latin typeface="Public Sans"/>
              <a:ea typeface="Public Sans"/>
              <a:cs typeface="Public Sans"/>
              <a:sym typeface="Public Sans"/>
            </a:endParaRPr>
          </a:p>
        </p:txBody>
      </p:sp>
      <p:sp>
        <p:nvSpPr>
          <p:cNvPr id="110" name="Google Shape;110;g35c643f2d85_1_6"/>
          <p:cNvSpPr txBox="1"/>
          <p:nvPr/>
        </p:nvSpPr>
        <p:spPr>
          <a:xfrm>
            <a:off x="1006871" y="942975"/>
            <a:ext cx="16230600" cy="571800"/>
          </a:xfrm>
          <a:prstGeom prst="rect">
            <a:avLst/>
          </a:prstGeom>
          <a:noFill/>
          <a:ln>
            <a:noFill/>
          </a:ln>
        </p:spPr>
        <p:txBody>
          <a:bodyPr anchorCtr="0" anchor="t" bIns="0" lIns="0" spcFirstLastPara="1" rIns="0" wrap="square" tIns="0">
            <a:spAutoFit/>
          </a:bodyPr>
          <a:lstStyle/>
          <a:p>
            <a:pPr indent="0" lvl="0" marL="0" marR="0" rtl="0" algn="l">
              <a:lnSpc>
                <a:spcPct val="140010"/>
              </a:lnSpc>
              <a:spcBef>
                <a:spcPts val="0"/>
              </a:spcBef>
              <a:spcAft>
                <a:spcPts val="0"/>
              </a:spcAft>
              <a:buNone/>
            </a:pPr>
            <a:r>
              <a:rPr b="1" lang="en-US" sz="3714">
                <a:solidFill>
                  <a:srgbClr val="2B2C30"/>
                </a:solidFill>
                <a:latin typeface="Public Sans"/>
                <a:ea typeface="Public Sans"/>
                <a:cs typeface="Public Sans"/>
                <a:sym typeface="Public Sans"/>
              </a:rPr>
              <a:t>INTRODUCING THE DISRUPTION INDEX</a:t>
            </a:r>
            <a:endParaRPr/>
          </a:p>
        </p:txBody>
      </p:sp>
      <p:cxnSp>
        <p:nvCxnSpPr>
          <p:cNvPr id="111" name="Google Shape;111;g35c643f2d85_1_6"/>
          <p:cNvCxnSpPr/>
          <p:nvPr/>
        </p:nvCxnSpPr>
        <p:spPr>
          <a:xfrm flipH="1" rot="10800000">
            <a:off x="1028695" y="1760870"/>
            <a:ext cx="16230600" cy="38400"/>
          </a:xfrm>
          <a:prstGeom prst="straightConnector1">
            <a:avLst/>
          </a:prstGeom>
          <a:noFill/>
          <a:ln cap="flat" cmpd="sng" w="9525">
            <a:solidFill>
              <a:srgbClr val="2B2C30"/>
            </a:solidFill>
            <a:prstDash val="solid"/>
            <a:round/>
            <a:headEnd len="sm" w="sm" type="none"/>
            <a:tailEnd len="sm" w="sm" type="none"/>
          </a:ln>
        </p:spPr>
      </p:cxnSp>
      <p:pic>
        <p:nvPicPr>
          <p:cNvPr id="112" name="Google Shape;112;g35c643f2d85_1_6" title="visual1_updated.gif"/>
          <p:cNvPicPr preferRelativeResize="0"/>
          <p:nvPr/>
        </p:nvPicPr>
        <p:blipFill>
          <a:blip r:embed="rId3">
            <a:alphaModFix/>
          </a:blip>
          <a:stretch>
            <a:fillRect/>
          </a:stretch>
        </p:blipFill>
        <p:spPr>
          <a:xfrm>
            <a:off x="4823150" y="4830500"/>
            <a:ext cx="8641701" cy="504098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EE7"/>
        </a:solidFill>
      </p:bgPr>
    </p:bg>
    <p:spTree>
      <p:nvGrpSpPr>
        <p:cNvPr id="116" name="Shape 116"/>
        <p:cNvGrpSpPr/>
        <p:nvPr/>
      </p:nvGrpSpPr>
      <p:grpSpPr>
        <a:xfrm>
          <a:off x="0" y="0"/>
          <a:ext cx="0" cy="0"/>
          <a:chOff x="0" y="0"/>
          <a:chExt cx="0" cy="0"/>
        </a:xfrm>
      </p:grpSpPr>
      <p:sp>
        <p:nvSpPr>
          <p:cNvPr id="117" name="Google Shape;117;g35c643f2d85_1_13"/>
          <p:cNvSpPr txBox="1"/>
          <p:nvPr/>
        </p:nvSpPr>
        <p:spPr>
          <a:xfrm>
            <a:off x="1022550" y="2409550"/>
            <a:ext cx="16242900" cy="4913400"/>
          </a:xfrm>
          <a:prstGeom prst="rect">
            <a:avLst/>
          </a:prstGeom>
          <a:noFill/>
          <a:ln>
            <a:noFill/>
          </a:ln>
        </p:spPr>
        <p:txBody>
          <a:bodyPr anchorCtr="0" anchor="t" bIns="0" lIns="0" spcFirstLastPara="1" rIns="0" wrap="square" tIns="0">
            <a:spAutoFit/>
          </a:bodyPr>
          <a:lstStyle/>
          <a:p>
            <a:pPr indent="-406400" lvl="0" marL="457200" marR="0" rtl="0" algn="l">
              <a:lnSpc>
                <a:spcPct val="130000"/>
              </a:lnSpc>
              <a:spcBef>
                <a:spcPts val="0"/>
              </a:spcBef>
              <a:spcAft>
                <a:spcPts val="0"/>
              </a:spcAft>
              <a:buClr>
                <a:srgbClr val="2B2C30"/>
              </a:buClr>
              <a:buSzPts val="2800"/>
              <a:buFont typeface="Public Sans"/>
              <a:buAutoNum type="arabicPeriod"/>
            </a:pPr>
            <a:r>
              <a:rPr lang="en-US" sz="2800">
                <a:solidFill>
                  <a:srgbClr val="2B2C30"/>
                </a:solidFill>
                <a:latin typeface="Public Sans"/>
                <a:ea typeface="Public Sans"/>
                <a:cs typeface="Public Sans"/>
                <a:sym typeface="Public Sans"/>
              </a:rPr>
              <a:t>Identify moment of action</a:t>
            </a:r>
            <a:endParaRPr sz="2800">
              <a:solidFill>
                <a:srgbClr val="2B2C30"/>
              </a:solidFill>
              <a:latin typeface="Public Sans"/>
              <a:ea typeface="Public Sans"/>
              <a:cs typeface="Public Sans"/>
              <a:sym typeface="Public Sans"/>
            </a:endParaRPr>
          </a:p>
          <a:p>
            <a:pPr indent="-406400" lvl="1" marL="914400" marR="0" rtl="0" algn="l">
              <a:lnSpc>
                <a:spcPct val="130000"/>
              </a:lnSpc>
              <a:spcBef>
                <a:spcPts val="0"/>
              </a:spcBef>
              <a:spcAft>
                <a:spcPts val="0"/>
              </a:spcAft>
              <a:buClr>
                <a:srgbClr val="2B2C30"/>
              </a:buClr>
              <a:buSzPts val="2800"/>
              <a:buFont typeface="Public Sans"/>
              <a:buChar char="○"/>
            </a:pPr>
            <a:r>
              <a:rPr lang="en-US" sz="2800">
                <a:solidFill>
                  <a:srgbClr val="2B2C30"/>
                </a:solidFill>
                <a:latin typeface="Public Sans"/>
                <a:ea typeface="Public Sans"/>
                <a:cs typeface="Public Sans"/>
                <a:sym typeface="Public Sans"/>
              </a:rPr>
              <a:t>Select frame t (e.g. start of pass, run, or decoy)</a:t>
            </a:r>
            <a:endParaRPr sz="2800">
              <a:solidFill>
                <a:srgbClr val="2B2C30"/>
              </a:solidFill>
              <a:latin typeface="Public Sans"/>
              <a:ea typeface="Public Sans"/>
              <a:cs typeface="Public Sans"/>
              <a:sym typeface="Public Sans"/>
            </a:endParaRPr>
          </a:p>
          <a:p>
            <a:pPr indent="-406400" lvl="0" marL="457200" marR="0" rtl="0" algn="l">
              <a:lnSpc>
                <a:spcPct val="130000"/>
              </a:lnSpc>
              <a:spcBef>
                <a:spcPts val="0"/>
              </a:spcBef>
              <a:spcAft>
                <a:spcPts val="0"/>
              </a:spcAft>
              <a:buClr>
                <a:srgbClr val="2B2C30"/>
              </a:buClr>
              <a:buSzPts val="2800"/>
              <a:buFont typeface="Public Sans"/>
              <a:buAutoNum type="arabicPeriod"/>
            </a:pPr>
            <a:r>
              <a:rPr lang="en-US" sz="2800">
                <a:solidFill>
                  <a:srgbClr val="2B2C30"/>
                </a:solidFill>
                <a:latin typeface="Public Sans"/>
                <a:ea typeface="Public Sans"/>
                <a:cs typeface="Public Sans"/>
                <a:sym typeface="Public Sans"/>
              </a:rPr>
              <a:t>Track defenders’ positions for </a:t>
            </a:r>
            <a:r>
              <a:rPr i="1" lang="en-US" sz="2800">
                <a:solidFill>
                  <a:srgbClr val="2B2C30"/>
                </a:solidFill>
                <a:latin typeface="Public Sans"/>
                <a:ea typeface="Public Sans"/>
                <a:cs typeface="Public Sans"/>
                <a:sym typeface="Public Sans"/>
              </a:rPr>
              <a:t>N</a:t>
            </a:r>
            <a:r>
              <a:rPr lang="en-US" sz="2800">
                <a:solidFill>
                  <a:srgbClr val="2B2C30"/>
                </a:solidFill>
                <a:latin typeface="Public Sans"/>
                <a:ea typeface="Public Sans"/>
                <a:cs typeface="Public Sans"/>
                <a:sym typeface="Public Sans"/>
              </a:rPr>
              <a:t> frames</a:t>
            </a:r>
            <a:endParaRPr sz="2800">
              <a:solidFill>
                <a:srgbClr val="2B2C30"/>
              </a:solidFill>
              <a:latin typeface="Public Sans"/>
              <a:ea typeface="Public Sans"/>
              <a:cs typeface="Public Sans"/>
              <a:sym typeface="Public Sans"/>
            </a:endParaRPr>
          </a:p>
          <a:p>
            <a:pPr indent="-406400" lvl="0" marL="457200" marR="0" rtl="0" algn="l">
              <a:lnSpc>
                <a:spcPct val="130000"/>
              </a:lnSpc>
              <a:spcBef>
                <a:spcPts val="0"/>
              </a:spcBef>
              <a:spcAft>
                <a:spcPts val="0"/>
              </a:spcAft>
              <a:buClr>
                <a:srgbClr val="2B2C30"/>
              </a:buClr>
              <a:buSzPts val="2800"/>
              <a:buFont typeface="Public Sans"/>
              <a:buAutoNum type="arabicPeriod"/>
            </a:pPr>
            <a:r>
              <a:rPr lang="en-US" sz="2800">
                <a:solidFill>
                  <a:srgbClr val="2B2C30"/>
                </a:solidFill>
                <a:latin typeface="Public Sans"/>
                <a:ea typeface="Public Sans"/>
                <a:cs typeface="Public Sans"/>
                <a:sym typeface="Public Sans"/>
              </a:rPr>
              <a:t>Quantify:</a:t>
            </a:r>
            <a:endParaRPr sz="2800">
              <a:solidFill>
                <a:srgbClr val="2B2C30"/>
              </a:solidFill>
              <a:latin typeface="Public Sans"/>
              <a:ea typeface="Public Sans"/>
              <a:cs typeface="Public Sans"/>
              <a:sym typeface="Public Sans"/>
            </a:endParaRPr>
          </a:p>
          <a:p>
            <a:pPr indent="-406400" lvl="1" marL="914400" marR="0" rtl="0" algn="l">
              <a:lnSpc>
                <a:spcPct val="130000"/>
              </a:lnSpc>
              <a:spcBef>
                <a:spcPts val="0"/>
              </a:spcBef>
              <a:spcAft>
                <a:spcPts val="0"/>
              </a:spcAft>
              <a:buClr>
                <a:srgbClr val="2B2C30"/>
              </a:buClr>
              <a:buSzPts val="2800"/>
              <a:buFont typeface="Public Sans"/>
              <a:buChar char="○"/>
            </a:pPr>
            <a:r>
              <a:rPr lang="en-US" sz="2800">
                <a:solidFill>
                  <a:srgbClr val="2B2C30"/>
                </a:solidFill>
                <a:latin typeface="Public Sans"/>
                <a:ea typeface="Public Sans"/>
                <a:cs typeface="Public Sans"/>
                <a:sym typeface="Public Sans"/>
              </a:rPr>
              <a:t>Δ Width - how far the back line stretches</a:t>
            </a:r>
            <a:endParaRPr sz="2800">
              <a:solidFill>
                <a:srgbClr val="2B2C30"/>
              </a:solidFill>
              <a:latin typeface="Public Sans"/>
              <a:ea typeface="Public Sans"/>
              <a:cs typeface="Public Sans"/>
              <a:sym typeface="Public Sans"/>
            </a:endParaRPr>
          </a:p>
          <a:p>
            <a:pPr indent="-406400" lvl="1" marL="914400" rtl="0" algn="l">
              <a:lnSpc>
                <a:spcPct val="130000"/>
              </a:lnSpc>
              <a:spcBef>
                <a:spcPts val="0"/>
              </a:spcBef>
              <a:spcAft>
                <a:spcPts val="0"/>
              </a:spcAft>
              <a:buClr>
                <a:srgbClr val="2B2C30"/>
              </a:buClr>
              <a:buSzPts val="2800"/>
              <a:buFont typeface="Public Sans"/>
              <a:buChar char="○"/>
            </a:pPr>
            <a:r>
              <a:rPr lang="en-US" sz="2800">
                <a:solidFill>
                  <a:srgbClr val="2B2C30"/>
                </a:solidFill>
                <a:latin typeface="Public Sans"/>
                <a:ea typeface="Public Sans"/>
                <a:cs typeface="Public Sans"/>
                <a:sym typeface="Public Sans"/>
              </a:rPr>
              <a:t>Δ Dispersion - how spread out the defenders become</a:t>
            </a:r>
            <a:endParaRPr sz="2800">
              <a:solidFill>
                <a:srgbClr val="2B2C30"/>
              </a:solidFill>
              <a:latin typeface="Public Sans"/>
              <a:ea typeface="Public Sans"/>
              <a:cs typeface="Public Sans"/>
              <a:sym typeface="Public Sans"/>
            </a:endParaRPr>
          </a:p>
          <a:p>
            <a:pPr indent="-406400" lvl="1" marL="914400" marR="0" rtl="0" algn="l">
              <a:lnSpc>
                <a:spcPct val="130000"/>
              </a:lnSpc>
              <a:spcBef>
                <a:spcPts val="0"/>
              </a:spcBef>
              <a:spcAft>
                <a:spcPts val="0"/>
              </a:spcAft>
              <a:buClr>
                <a:srgbClr val="2B2C30"/>
              </a:buClr>
              <a:buSzPts val="2800"/>
              <a:buFont typeface="Public Sans"/>
              <a:buChar char="○"/>
            </a:pPr>
            <a:r>
              <a:rPr lang="en-US" sz="2800">
                <a:solidFill>
                  <a:srgbClr val="2B2C30"/>
                </a:solidFill>
                <a:latin typeface="Public Sans"/>
                <a:ea typeface="Public Sans"/>
                <a:cs typeface="Public Sans"/>
                <a:sym typeface="Public Sans"/>
              </a:rPr>
              <a:t>Recovery time - how long until shape reforms</a:t>
            </a:r>
            <a:endParaRPr sz="2800">
              <a:solidFill>
                <a:srgbClr val="2B2C30"/>
              </a:solidFill>
              <a:latin typeface="Public Sans"/>
              <a:ea typeface="Public Sans"/>
              <a:cs typeface="Public Sans"/>
              <a:sym typeface="Public Sans"/>
            </a:endParaRPr>
          </a:p>
          <a:p>
            <a:pPr indent="-406400" lvl="0" marL="457200" marR="0" rtl="0" algn="l">
              <a:lnSpc>
                <a:spcPct val="130000"/>
              </a:lnSpc>
              <a:spcBef>
                <a:spcPts val="0"/>
              </a:spcBef>
              <a:spcAft>
                <a:spcPts val="0"/>
              </a:spcAft>
              <a:buClr>
                <a:srgbClr val="2B2C30"/>
              </a:buClr>
              <a:buSzPts val="2800"/>
              <a:buFont typeface="Public Sans"/>
              <a:buAutoNum type="arabicPeriod"/>
            </a:pPr>
            <a:r>
              <a:rPr lang="en-US" sz="2800">
                <a:solidFill>
                  <a:srgbClr val="2B2C30"/>
                </a:solidFill>
                <a:latin typeface="Public Sans"/>
                <a:ea typeface="Public Sans"/>
                <a:cs typeface="Public Sans"/>
                <a:sym typeface="Public Sans"/>
              </a:rPr>
              <a:t>Output a Normalized Disruption Score [0-1]</a:t>
            </a:r>
            <a:endParaRPr sz="2800">
              <a:solidFill>
                <a:srgbClr val="2B2C30"/>
              </a:solidFill>
              <a:latin typeface="Public Sans"/>
              <a:ea typeface="Public Sans"/>
              <a:cs typeface="Public Sans"/>
              <a:sym typeface="Public Sans"/>
            </a:endParaRPr>
          </a:p>
          <a:p>
            <a:pPr indent="-406400" lvl="1" marL="914400" marR="0" rtl="0" algn="l">
              <a:lnSpc>
                <a:spcPct val="130000"/>
              </a:lnSpc>
              <a:spcBef>
                <a:spcPts val="0"/>
              </a:spcBef>
              <a:spcAft>
                <a:spcPts val="0"/>
              </a:spcAft>
              <a:buClr>
                <a:srgbClr val="2B2C30"/>
              </a:buClr>
              <a:buSzPts val="2800"/>
              <a:buFont typeface="Public Sans"/>
              <a:buChar char="○"/>
            </a:pPr>
            <a:r>
              <a:rPr lang="en-US" sz="2800">
                <a:solidFill>
                  <a:srgbClr val="2B2C30"/>
                </a:solidFill>
                <a:latin typeface="Public Sans"/>
                <a:ea typeface="Public Sans"/>
                <a:cs typeface="Public Sans"/>
                <a:sym typeface="Public Sans"/>
              </a:rPr>
              <a:t>Higher = more destabilizing to defensive shape</a:t>
            </a:r>
            <a:endParaRPr sz="2800">
              <a:solidFill>
                <a:srgbClr val="2B2C30"/>
              </a:solidFill>
              <a:latin typeface="Public Sans"/>
              <a:ea typeface="Public Sans"/>
              <a:cs typeface="Public Sans"/>
              <a:sym typeface="Public Sans"/>
            </a:endParaRPr>
          </a:p>
        </p:txBody>
      </p:sp>
      <p:sp>
        <p:nvSpPr>
          <p:cNvPr id="118" name="Google Shape;118;g35c643f2d85_1_13"/>
          <p:cNvSpPr txBox="1"/>
          <p:nvPr/>
        </p:nvSpPr>
        <p:spPr>
          <a:xfrm>
            <a:off x="1006871" y="942975"/>
            <a:ext cx="16230600" cy="571800"/>
          </a:xfrm>
          <a:prstGeom prst="rect">
            <a:avLst/>
          </a:prstGeom>
          <a:noFill/>
          <a:ln>
            <a:noFill/>
          </a:ln>
        </p:spPr>
        <p:txBody>
          <a:bodyPr anchorCtr="0" anchor="t" bIns="0" lIns="0" spcFirstLastPara="1" rIns="0" wrap="square" tIns="0">
            <a:spAutoFit/>
          </a:bodyPr>
          <a:lstStyle/>
          <a:p>
            <a:pPr indent="0" lvl="0" marL="0" marR="0" rtl="0" algn="l">
              <a:lnSpc>
                <a:spcPct val="140010"/>
              </a:lnSpc>
              <a:spcBef>
                <a:spcPts val="0"/>
              </a:spcBef>
              <a:spcAft>
                <a:spcPts val="0"/>
              </a:spcAft>
              <a:buNone/>
            </a:pPr>
            <a:r>
              <a:rPr b="1" lang="en-US" sz="3714">
                <a:solidFill>
                  <a:srgbClr val="2B2C30"/>
                </a:solidFill>
                <a:latin typeface="Public Sans"/>
                <a:ea typeface="Public Sans"/>
                <a:cs typeface="Public Sans"/>
                <a:sym typeface="Public Sans"/>
              </a:rPr>
              <a:t>CALCULATING DISRUPTION</a:t>
            </a:r>
            <a:endParaRPr/>
          </a:p>
        </p:txBody>
      </p:sp>
      <p:cxnSp>
        <p:nvCxnSpPr>
          <p:cNvPr id="119" name="Google Shape;119;g35c643f2d85_1_13"/>
          <p:cNvCxnSpPr/>
          <p:nvPr/>
        </p:nvCxnSpPr>
        <p:spPr>
          <a:xfrm flipH="1" rot="10800000">
            <a:off x="1028695" y="1760870"/>
            <a:ext cx="16230600" cy="38400"/>
          </a:xfrm>
          <a:prstGeom prst="straightConnector1">
            <a:avLst/>
          </a:prstGeom>
          <a:noFill/>
          <a:ln cap="flat" cmpd="sng" w="9525">
            <a:solidFill>
              <a:srgbClr val="2B2C30"/>
            </a:solidFill>
            <a:prstDash val="solid"/>
            <a:round/>
            <a:headEnd len="sm" w="sm" type="none"/>
            <a:tailEnd len="sm" w="sm" type="none"/>
          </a:ln>
        </p:spPr>
      </p:cxnSp>
      <p:pic>
        <p:nvPicPr>
          <p:cNvPr id="120" name="Google Shape;120;g35c643f2d85_1_13" title="visual3_calculation-61 (dragged).jpg"/>
          <p:cNvPicPr preferRelativeResize="0"/>
          <p:nvPr/>
        </p:nvPicPr>
        <p:blipFill>
          <a:blip r:embed="rId3">
            <a:alphaModFix/>
          </a:blip>
          <a:stretch>
            <a:fillRect/>
          </a:stretch>
        </p:blipFill>
        <p:spPr>
          <a:xfrm>
            <a:off x="11510976" y="4664925"/>
            <a:ext cx="4678902" cy="2729352"/>
          </a:xfrm>
          <a:prstGeom prst="rect">
            <a:avLst/>
          </a:prstGeom>
          <a:noFill/>
          <a:ln>
            <a:noFill/>
          </a:ln>
        </p:spPr>
      </p:pic>
      <p:pic>
        <p:nvPicPr>
          <p:cNvPr id="121" name="Google Shape;121;g35c643f2d85_1_13" title="visual3_calculation-173 (dragged).jpg"/>
          <p:cNvPicPr preferRelativeResize="0"/>
          <p:nvPr/>
        </p:nvPicPr>
        <p:blipFill>
          <a:blip r:embed="rId4">
            <a:alphaModFix/>
          </a:blip>
          <a:stretch>
            <a:fillRect/>
          </a:stretch>
        </p:blipFill>
        <p:spPr>
          <a:xfrm>
            <a:off x="11510975" y="7434525"/>
            <a:ext cx="4678902" cy="2729352"/>
          </a:xfrm>
          <a:prstGeom prst="rect">
            <a:avLst/>
          </a:prstGeom>
          <a:noFill/>
          <a:ln>
            <a:noFill/>
          </a:ln>
        </p:spPr>
      </p:pic>
      <p:pic>
        <p:nvPicPr>
          <p:cNvPr id="122" name="Google Shape;122;g35c643f2d85_1_13" title="visual3_calculation-1 (dragged).jpg"/>
          <p:cNvPicPr preferRelativeResize="0"/>
          <p:nvPr/>
        </p:nvPicPr>
        <p:blipFill>
          <a:blip r:embed="rId5">
            <a:alphaModFix/>
          </a:blip>
          <a:stretch>
            <a:fillRect/>
          </a:stretch>
        </p:blipFill>
        <p:spPr>
          <a:xfrm>
            <a:off x="11510978" y="1867425"/>
            <a:ext cx="4678897" cy="2729349"/>
          </a:xfrm>
          <a:prstGeom prst="rect">
            <a:avLst/>
          </a:prstGeom>
          <a:noFill/>
          <a:ln>
            <a:noFill/>
          </a:ln>
        </p:spPr>
      </p:pic>
      <p:sp>
        <p:nvSpPr>
          <p:cNvPr id="123" name="Google Shape;123;g35c643f2d85_1_13"/>
          <p:cNvSpPr txBox="1"/>
          <p:nvPr/>
        </p:nvSpPr>
        <p:spPr>
          <a:xfrm>
            <a:off x="16430675" y="3015450"/>
            <a:ext cx="1278300" cy="82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200">
                <a:solidFill>
                  <a:schemeClr val="dk1"/>
                </a:solidFill>
                <a:latin typeface="Calibri"/>
                <a:ea typeface="Calibri"/>
                <a:cs typeface="Calibri"/>
                <a:sym typeface="Calibri"/>
              </a:rPr>
              <a:t>Before</a:t>
            </a:r>
            <a:endParaRPr sz="2200">
              <a:solidFill>
                <a:schemeClr val="dk1"/>
              </a:solidFill>
              <a:latin typeface="Calibri"/>
              <a:ea typeface="Calibri"/>
              <a:cs typeface="Calibri"/>
              <a:sym typeface="Calibri"/>
            </a:endParaRPr>
          </a:p>
        </p:txBody>
      </p:sp>
      <p:sp>
        <p:nvSpPr>
          <p:cNvPr id="124" name="Google Shape;124;g35c643f2d85_1_13"/>
          <p:cNvSpPr txBox="1"/>
          <p:nvPr/>
        </p:nvSpPr>
        <p:spPr>
          <a:xfrm>
            <a:off x="16393025" y="5691200"/>
            <a:ext cx="1729500" cy="67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300">
                <a:solidFill>
                  <a:schemeClr val="dk1"/>
                </a:solidFill>
                <a:latin typeface="Calibri"/>
                <a:ea typeface="Calibri"/>
                <a:cs typeface="Calibri"/>
                <a:sym typeface="Calibri"/>
              </a:rPr>
              <a:t>Peak Disruption</a:t>
            </a:r>
            <a:endParaRPr sz="2300">
              <a:solidFill>
                <a:schemeClr val="dk1"/>
              </a:solidFill>
              <a:latin typeface="Calibri"/>
              <a:ea typeface="Calibri"/>
              <a:cs typeface="Calibri"/>
              <a:sym typeface="Calibri"/>
            </a:endParaRPr>
          </a:p>
        </p:txBody>
      </p:sp>
      <p:sp>
        <p:nvSpPr>
          <p:cNvPr id="125" name="Google Shape;125;g35c643f2d85_1_13"/>
          <p:cNvSpPr txBox="1"/>
          <p:nvPr/>
        </p:nvSpPr>
        <p:spPr>
          <a:xfrm>
            <a:off x="16393025" y="8622625"/>
            <a:ext cx="1353600" cy="82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300">
                <a:solidFill>
                  <a:schemeClr val="dk1"/>
                </a:solidFill>
                <a:latin typeface="Calibri"/>
                <a:ea typeface="Calibri"/>
                <a:cs typeface="Calibri"/>
                <a:sym typeface="Calibri"/>
              </a:rPr>
              <a:t>After</a:t>
            </a:r>
            <a:endParaRPr sz="23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EE7"/>
        </a:solidFill>
      </p:bgPr>
    </p:bg>
    <p:spTree>
      <p:nvGrpSpPr>
        <p:cNvPr id="129" name="Shape 129"/>
        <p:cNvGrpSpPr/>
        <p:nvPr/>
      </p:nvGrpSpPr>
      <p:grpSpPr>
        <a:xfrm>
          <a:off x="0" y="0"/>
          <a:ext cx="0" cy="0"/>
          <a:chOff x="0" y="0"/>
          <a:chExt cx="0" cy="0"/>
        </a:xfrm>
      </p:grpSpPr>
      <p:cxnSp>
        <p:nvCxnSpPr>
          <p:cNvPr id="130" name="Google Shape;130;p12"/>
          <p:cNvCxnSpPr/>
          <p:nvPr/>
        </p:nvCxnSpPr>
        <p:spPr>
          <a:xfrm flipH="1" rot="10800000">
            <a:off x="1028695" y="1760761"/>
            <a:ext cx="16230594" cy="38509"/>
          </a:xfrm>
          <a:prstGeom prst="straightConnector1">
            <a:avLst/>
          </a:prstGeom>
          <a:noFill/>
          <a:ln cap="flat" cmpd="sng" w="9525">
            <a:solidFill>
              <a:srgbClr val="2B2C30"/>
            </a:solidFill>
            <a:prstDash val="solid"/>
            <a:round/>
            <a:headEnd len="sm" w="sm" type="none"/>
            <a:tailEnd len="sm" w="sm" type="none"/>
          </a:ln>
        </p:spPr>
      </p:cxnSp>
      <p:sp>
        <p:nvSpPr>
          <p:cNvPr id="131" name="Google Shape;131;p12"/>
          <p:cNvSpPr txBox="1"/>
          <p:nvPr/>
        </p:nvSpPr>
        <p:spPr>
          <a:xfrm>
            <a:off x="1006871" y="942975"/>
            <a:ext cx="16230600" cy="571800"/>
          </a:xfrm>
          <a:prstGeom prst="rect">
            <a:avLst/>
          </a:prstGeom>
          <a:noFill/>
          <a:ln>
            <a:noFill/>
          </a:ln>
        </p:spPr>
        <p:txBody>
          <a:bodyPr anchorCtr="0" anchor="t" bIns="0" lIns="0" spcFirstLastPara="1" rIns="0" wrap="square" tIns="0">
            <a:spAutoFit/>
          </a:bodyPr>
          <a:lstStyle/>
          <a:p>
            <a:pPr indent="0" lvl="0" marL="0" rtl="0" algn="l">
              <a:lnSpc>
                <a:spcPct val="140010"/>
              </a:lnSpc>
              <a:spcBef>
                <a:spcPts val="0"/>
              </a:spcBef>
              <a:spcAft>
                <a:spcPts val="0"/>
              </a:spcAft>
              <a:buClr>
                <a:schemeClr val="dk1"/>
              </a:buClr>
              <a:buFont typeface="Arial"/>
              <a:buNone/>
            </a:pPr>
            <a:r>
              <a:rPr b="1" lang="en-US" sz="3714">
                <a:solidFill>
                  <a:srgbClr val="2B2C30"/>
                </a:solidFill>
                <a:latin typeface="Public Sans"/>
                <a:ea typeface="Public Sans"/>
                <a:cs typeface="Public Sans"/>
                <a:sym typeface="Public Sans"/>
              </a:rPr>
              <a:t>EXAMPLE: WHEN STRUCTURE BREAKS</a:t>
            </a:r>
            <a:endParaRPr/>
          </a:p>
        </p:txBody>
      </p:sp>
      <p:sp>
        <p:nvSpPr>
          <p:cNvPr id="132" name="Google Shape;132;p12"/>
          <p:cNvSpPr txBox="1"/>
          <p:nvPr/>
        </p:nvSpPr>
        <p:spPr>
          <a:xfrm>
            <a:off x="5205250" y="7014575"/>
            <a:ext cx="5901300" cy="27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3200">
              <a:solidFill>
                <a:schemeClr val="dk1"/>
              </a:solidFill>
              <a:latin typeface="Calibri"/>
              <a:ea typeface="Calibri"/>
              <a:cs typeface="Calibri"/>
              <a:sym typeface="Calibri"/>
            </a:endParaRPr>
          </a:p>
        </p:txBody>
      </p:sp>
      <p:grpSp>
        <p:nvGrpSpPr>
          <p:cNvPr id="133" name="Google Shape;133;p12"/>
          <p:cNvGrpSpPr/>
          <p:nvPr/>
        </p:nvGrpSpPr>
        <p:grpSpPr>
          <a:xfrm>
            <a:off x="12091000" y="3341707"/>
            <a:ext cx="5146513" cy="4300351"/>
            <a:chOff x="12091000" y="3341707"/>
            <a:chExt cx="5146513" cy="4300351"/>
          </a:xfrm>
        </p:grpSpPr>
        <p:grpSp>
          <p:nvGrpSpPr>
            <p:cNvPr id="134" name="Google Shape;134;p12"/>
            <p:cNvGrpSpPr/>
            <p:nvPr/>
          </p:nvGrpSpPr>
          <p:grpSpPr>
            <a:xfrm>
              <a:off x="12091038" y="3341707"/>
              <a:ext cx="5146450" cy="4300351"/>
              <a:chOff x="-17" y="1349192"/>
              <a:chExt cx="6861933" cy="4025792"/>
            </a:xfrm>
          </p:grpSpPr>
          <p:sp>
            <p:nvSpPr>
              <p:cNvPr id="135" name="Google Shape;135;p12"/>
              <p:cNvSpPr txBox="1"/>
              <p:nvPr/>
            </p:nvSpPr>
            <p:spPr>
              <a:xfrm>
                <a:off x="0" y="1349192"/>
                <a:ext cx="6861900" cy="432300"/>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1" lang="en-US" sz="3000">
                    <a:solidFill>
                      <a:srgbClr val="2B2C30"/>
                    </a:solidFill>
                    <a:latin typeface="Public Sans"/>
                    <a:ea typeface="Public Sans"/>
                    <a:cs typeface="Public Sans"/>
                    <a:sym typeface="Public Sans"/>
                  </a:rPr>
                  <a:t>Δ</a:t>
                </a:r>
                <a:r>
                  <a:rPr b="1" lang="en-US" sz="2799">
                    <a:solidFill>
                      <a:srgbClr val="2B2C30"/>
                    </a:solidFill>
                    <a:latin typeface="Public Sans"/>
                    <a:ea typeface="Public Sans"/>
                    <a:cs typeface="Public Sans"/>
                    <a:sym typeface="Public Sans"/>
                  </a:rPr>
                  <a:t> width</a:t>
                </a:r>
                <a:endParaRPr b="1"/>
              </a:p>
            </p:txBody>
          </p:sp>
          <p:sp>
            <p:nvSpPr>
              <p:cNvPr id="136" name="Google Shape;136;p12"/>
              <p:cNvSpPr txBox="1"/>
              <p:nvPr/>
            </p:nvSpPr>
            <p:spPr>
              <a:xfrm>
                <a:off x="0" y="1893417"/>
                <a:ext cx="6861900" cy="273600"/>
              </a:xfrm>
              <a:prstGeom prst="rect">
                <a:avLst/>
              </a:prstGeom>
              <a:noFill/>
              <a:ln>
                <a:noFill/>
              </a:ln>
            </p:spPr>
            <p:txBody>
              <a:bodyPr anchorCtr="0" anchor="t" bIns="0" lIns="0" spcFirstLastPara="1" rIns="0" wrap="square" tIns="0">
                <a:spAutoFit/>
              </a:bodyPr>
              <a:lstStyle/>
              <a:p>
                <a:pPr indent="0" lvl="0" marL="0" marR="0" rtl="0" algn="l">
                  <a:lnSpc>
                    <a:spcPct val="140021"/>
                  </a:lnSpc>
                  <a:spcBef>
                    <a:spcPts val="0"/>
                  </a:spcBef>
                  <a:spcAft>
                    <a:spcPts val="0"/>
                  </a:spcAft>
                  <a:buNone/>
                </a:pPr>
                <a:r>
                  <a:rPr lang="en-US" sz="1899">
                    <a:solidFill>
                      <a:srgbClr val="2B2C30"/>
                    </a:solidFill>
                    <a:latin typeface="Public Sans"/>
                    <a:ea typeface="Public Sans"/>
                    <a:cs typeface="Public Sans"/>
                    <a:sym typeface="Public Sans"/>
                  </a:rPr>
                  <a:t>2.02m</a:t>
                </a:r>
                <a:endParaRPr/>
              </a:p>
            </p:txBody>
          </p:sp>
          <p:sp>
            <p:nvSpPr>
              <p:cNvPr id="137" name="Google Shape;137;p12"/>
              <p:cNvSpPr txBox="1"/>
              <p:nvPr/>
            </p:nvSpPr>
            <p:spPr>
              <a:xfrm>
                <a:off x="0" y="3561971"/>
                <a:ext cx="6861900" cy="403200"/>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1" lang="en-US" sz="2799">
                    <a:solidFill>
                      <a:srgbClr val="2B2C30"/>
                    </a:solidFill>
                    <a:latin typeface="Public Sans"/>
                    <a:ea typeface="Public Sans"/>
                    <a:cs typeface="Public Sans"/>
                    <a:sym typeface="Public Sans"/>
                  </a:rPr>
                  <a:t>Recovery time</a:t>
                </a:r>
                <a:endParaRPr/>
              </a:p>
            </p:txBody>
          </p:sp>
          <p:sp>
            <p:nvSpPr>
              <p:cNvPr id="138" name="Google Shape;138;p12"/>
              <p:cNvSpPr txBox="1"/>
              <p:nvPr/>
            </p:nvSpPr>
            <p:spPr>
              <a:xfrm>
                <a:off x="0" y="4076019"/>
                <a:ext cx="6861900" cy="273600"/>
              </a:xfrm>
              <a:prstGeom prst="rect">
                <a:avLst/>
              </a:prstGeom>
              <a:noFill/>
              <a:ln>
                <a:noFill/>
              </a:ln>
            </p:spPr>
            <p:txBody>
              <a:bodyPr anchorCtr="0" anchor="t" bIns="0" lIns="0" spcFirstLastPara="1" rIns="0" wrap="square" tIns="0">
                <a:spAutoFit/>
              </a:bodyPr>
              <a:lstStyle/>
              <a:p>
                <a:pPr indent="0" lvl="0" marL="0" marR="0" rtl="0" algn="l">
                  <a:lnSpc>
                    <a:spcPct val="140021"/>
                  </a:lnSpc>
                  <a:spcBef>
                    <a:spcPts val="0"/>
                  </a:spcBef>
                  <a:spcAft>
                    <a:spcPts val="0"/>
                  </a:spcAft>
                  <a:buNone/>
                </a:pPr>
                <a:r>
                  <a:rPr lang="en-US" sz="1899">
                    <a:solidFill>
                      <a:srgbClr val="2B2C30"/>
                    </a:solidFill>
                    <a:latin typeface="Public Sans"/>
                    <a:ea typeface="Public Sans"/>
                    <a:cs typeface="Public Sans"/>
                    <a:sym typeface="Public Sans"/>
                  </a:rPr>
                  <a:t>4.4s</a:t>
                </a:r>
                <a:endParaRPr/>
              </a:p>
            </p:txBody>
          </p:sp>
          <p:sp>
            <p:nvSpPr>
              <p:cNvPr id="139" name="Google Shape;139;p12"/>
              <p:cNvSpPr txBox="1"/>
              <p:nvPr/>
            </p:nvSpPr>
            <p:spPr>
              <a:xfrm>
                <a:off x="17" y="4588998"/>
                <a:ext cx="6861900" cy="403200"/>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1" lang="en-US" sz="2799">
                    <a:solidFill>
                      <a:srgbClr val="2B2C30"/>
                    </a:solidFill>
                    <a:latin typeface="Public Sans"/>
                    <a:ea typeface="Public Sans"/>
                    <a:cs typeface="Public Sans"/>
                    <a:sym typeface="Public Sans"/>
                  </a:rPr>
                  <a:t>Disruption Score</a:t>
                </a:r>
                <a:endParaRPr/>
              </a:p>
            </p:txBody>
          </p:sp>
          <p:sp>
            <p:nvSpPr>
              <p:cNvPr id="140" name="Google Shape;140;p12"/>
              <p:cNvSpPr txBox="1"/>
              <p:nvPr/>
            </p:nvSpPr>
            <p:spPr>
              <a:xfrm>
                <a:off x="-17" y="5101384"/>
                <a:ext cx="6861900" cy="273600"/>
              </a:xfrm>
              <a:prstGeom prst="rect">
                <a:avLst/>
              </a:prstGeom>
              <a:noFill/>
              <a:ln>
                <a:noFill/>
              </a:ln>
            </p:spPr>
            <p:txBody>
              <a:bodyPr anchorCtr="0" anchor="t" bIns="0" lIns="0" spcFirstLastPara="1" rIns="0" wrap="square" tIns="0">
                <a:spAutoFit/>
              </a:bodyPr>
              <a:lstStyle/>
              <a:p>
                <a:pPr indent="0" lvl="0" marL="0" marR="0" rtl="0" algn="l">
                  <a:lnSpc>
                    <a:spcPct val="140021"/>
                  </a:lnSpc>
                  <a:spcBef>
                    <a:spcPts val="0"/>
                  </a:spcBef>
                  <a:spcAft>
                    <a:spcPts val="0"/>
                  </a:spcAft>
                  <a:buNone/>
                </a:pPr>
                <a:r>
                  <a:rPr lang="en-US" sz="1899">
                    <a:solidFill>
                      <a:srgbClr val="2B2C30"/>
                    </a:solidFill>
                    <a:latin typeface="Public Sans"/>
                    <a:ea typeface="Public Sans"/>
                    <a:cs typeface="Public Sans"/>
                    <a:sym typeface="Public Sans"/>
                  </a:rPr>
                  <a:t>0.93</a:t>
                </a:r>
                <a:endParaRPr/>
              </a:p>
            </p:txBody>
          </p:sp>
        </p:grpSp>
        <p:sp>
          <p:nvSpPr>
            <p:cNvPr id="141" name="Google Shape;141;p12"/>
            <p:cNvSpPr txBox="1"/>
            <p:nvPr/>
          </p:nvSpPr>
          <p:spPr>
            <a:xfrm>
              <a:off x="12091013" y="4489844"/>
              <a:ext cx="5146500" cy="461700"/>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b="1" lang="en-US" sz="3000">
                  <a:solidFill>
                    <a:srgbClr val="2B2C30"/>
                  </a:solidFill>
                  <a:latin typeface="Public Sans"/>
                  <a:ea typeface="Public Sans"/>
                  <a:cs typeface="Public Sans"/>
                  <a:sym typeface="Public Sans"/>
                </a:rPr>
                <a:t>Δ</a:t>
              </a:r>
              <a:r>
                <a:rPr b="1" lang="en-US" sz="2799">
                  <a:solidFill>
                    <a:srgbClr val="2B2C30"/>
                  </a:solidFill>
                  <a:latin typeface="Public Sans"/>
                  <a:ea typeface="Public Sans"/>
                  <a:cs typeface="Public Sans"/>
                  <a:sym typeface="Public Sans"/>
                </a:rPr>
                <a:t> dispersion</a:t>
              </a:r>
              <a:endParaRPr b="1"/>
            </a:p>
          </p:txBody>
        </p:sp>
        <p:sp>
          <p:nvSpPr>
            <p:cNvPr id="142" name="Google Shape;142;p12"/>
            <p:cNvSpPr txBox="1"/>
            <p:nvPr/>
          </p:nvSpPr>
          <p:spPr>
            <a:xfrm>
              <a:off x="12091000" y="5020199"/>
              <a:ext cx="5146500" cy="292200"/>
            </a:xfrm>
            <a:prstGeom prst="rect">
              <a:avLst/>
            </a:prstGeom>
            <a:noFill/>
            <a:ln>
              <a:noFill/>
            </a:ln>
          </p:spPr>
          <p:txBody>
            <a:bodyPr anchorCtr="0" anchor="t" bIns="0" lIns="0" spcFirstLastPara="1" rIns="0" wrap="square" tIns="0">
              <a:spAutoFit/>
            </a:bodyPr>
            <a:lstStyle/>
            <a:p>
              <a:pPr indent="0" lvl="0" marL="0" marR="0" rtl="0" algn="l">
                <a:lnSpc>
                  <a:spcPct val="140021"/>
                </a:lnSpc>
                <a:spcBef>
                  <a:spcPts val="0"/>
                </a:spcBef>
                <a:spcAft>
                  <a:spcPts val="0"/>
                </a:spcAft>
                <a:buNone/>
              </a:pPr>
              <a:r>
                <a:rPr lang="en-US" sz="1899">
                  <a:solidFill>
                    <a:srgbClr val="2B2C30"/>
                  </a:solidFill>
                  <a:latin typeface="Public Sans"/>
                  <a:ea typeface="Public Sans"/>
                  <a:cs typeface="Public Sans"/>
                  <a:sym typeface="Public Sans"/>
                </a:rPr>
                <a:t>2.86m</a:t>
              </a:r>
              <a:endParaRPr/>
            </a:p>
          </p:txBody>
        </p:sp>
      </p:grpSp>
      <p:pic>
        <p:nvPicPr>
          <p:cNvPr id="143" name="Google Shape;143;p12" title="visual5.gif"/>
          <p:cNvPicPr preferRelativeResize="0"/>
          <p:nvPr/>
        </p:nvPicPr>
        <p:blipFill>
          <a:blip r:embed="rId3">
            <a:alphaModFix/>
          </a:blip>
          <a:stretch>
            <a:fillRect/>
          </a:stretch>
        </p:blipFill>
        <p:spPr>
          <a:xfrm>
            <a:off x="1006874" y="2781231"/>
            <a:ext cx="10635700" cy="62041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EE7"/>
        </a:solidFill>
      </p:bgPr>
    </p:bg>
    <p:spTree>
      <p:nvGrpSpPr>
        <p:cNvPr id="147" name="Shape 147"/>
        <p:cNvGrpSpPr/>
        <p:nvPr/>
      </p:nvGrpSpPr>
      <p:grpSpPr>
        <a:xfrm>
          <a:off x="0" y="0"/>
          <a:ext cx="0" cy="0"/>
          <a:chOff x="0" y="0"/>
          <a:chExt cx="0" cy="0"/>
        </a:xfrm>
      </p:grpSpPr>
      <p:cxnSp>
        <p:nvCxnSpPr>
          <p:cNvPr id="148" name="Google Shape;148;g35c643f2d85_1_38"/>
          <p:cNvCxnSpPr/>
          <p:nvPr/>
        </p:nvCxnSpPr>
        <p:spPr>
          <a:xfrm flipH="1" rot="10800000">
            <a:off x="1028695" y="1760870"/>
            <a:ext cx="16230600" cy="38400"/>
          </a:xfrm>
          <a:prstGeom prst="straightConnector1">
            <a:avLst/>
          </a:prstGeom>
          <a:noFill/>
          <a:ln cap="flat" cmpd="sng" w="9525">
            <a:solidFill>
              <a:srgbClr val="2B2C30"/>
            </a:solidFill>
            <a:prstDash val="solid"/>
            <a:round/>
            <a:headEnd len="sm" w="sm" type="none"/>
            <a:tailEnd len="sm" w="sm" type="none"/>
          </a:ln>
        </p:spPr>
      </p:cxnSp>
      <p:sp>
        <p:nvSpPr>
          <p:cNvPr id="149" name="Google Shape;149;g35c643f2d85_1_38"/>
          <p:cNvSpPr txBox="1"/>
          <p:nvPr/>
        </p:nvSpPr>
        <p:spPr>
          <a:xfrm>
            <a:off x="1006871" y="942975"/>
            <a:ext cx="16230600" cy="571800"/>
          </a:xfrm>
          <a:prstGeom prst="rect">
            <a:avLst/>
          </a:prstGeom>
          <a:noFill/>
          <a:ln>
            <a:noFill/>
          </a:ln>
        </p:spPr>
        <p:txBody>
          <a:bodyPr anchorCtr="0" anchor="t" bIns="0" lIns="0" spcFirstLastPara="1" rIns="0" wrap="square" tIns="0">
            <a:spAutoFit/>
          </a:bodyPr>
          <a:lstStyle/>
          <a:p>
            <a:pPr indent="0" lvl="0" marL="0" rtl="0" algn="l">
              <a:lnSpc>
                <a:spcPct val="140010"/>
              </a:lnSpc>
              <a:spcBef>
                <a:spcPts val="0"/>
              </a:spcBef>
              <a:spcAft>
                <a:spcPts val="0"/>
              </a:spcAft>
              <a:buNone/>
            </a:pPr>
            <a:r>
              <a:rPr b="1" lang="en-US" sz="3714">
                <a:solidFill>
                  <a:srgbClr val="2B2C30"/>
                </a:solidFill>
                <a:latin typeface="Public Sans"/>
                <a:ea typeface="Public Sans"/>
                <a:cs typeface="Public Sans"/>
                <a:sym typeface="Public Sans"/>
              </a:rPr>
              <a:t>EXAMPLE: NOT ALL MOVEMENT CREATES CHAOS</a:t>
            </a:r>
            <a:endParaRPr/>
          </a:p>
        </p:txBody>
      </p:sp>
      <p:grpSp>
        <p:nvGrpSpPr>
          <p:cNvPr id="150" name="Google Shape;150;g35c643f2d85_1_38"/>
          <p:cNvGrpSpPr/>
          <p:nvPr/>
        </p:nvGrpSpPr>
        <p:grpSpPr>
          <a:xfrm>
            <a:off x="1007273" y="3428986"/>
            <a:ext cx="4582969" cy="4300356"/>
            <a:chOff x="12091000" y="3341707"/>
            <a:chExt cx="5146513" cy="4300356"/>
          </a:xfrm>
        </p:grpSpPr>
        <p:grpSp>
          <p:nvGrpSpPr>
            <p:cNvPr id="151" name="Google Shape;151;g35c643f2d85_1_38"/>
            <p:cNvGrpSpPr/>
            <p:nvPr/>
          </p:nvGrpSpPr>
          <p:grpSpPr>
            <a:xfrm>
              <a:off x="12091050" y="3341707"/>
              <a:ext cx="5146450" cy="4300356"/>
              <a:chOff x="0" y="1349192"/>
              <a:chExt cx="6861933" cy="4025797"/>
            </a:xfrm>
          </p:grpSpPr>
          <p:sp>
            <p:nvSpPr>
              <p:cNvPr id="152" name="Google Shape;152;g35c643f2d85_1_38"/>
              <p:cNvSpPr txBox="1"/>
              <p:nvPr/>
            </p:nvSpPr>
            <p:spPr>
              <a:xfrm>
                <a:off x="0" y="1349192"/>
                <a:ext cx="6861900" cy="432300"/>
              </a:xfrm>
              <a:prstGeom prst="rect">
                <a:avLst/>
              </a:prstGeom>
              <a:noFill/>
              <a:ln>
                <a:noFill/>
              </a:ln>
            </p:spPr>
            <p:txBody>
              <a:bodyPr anchorCtr="0" anchor="t" bIns="0" lIns="0" spcFirstLastPara="1" rIns="0" wrap="square" tIns="0">
                <a:spAutoFit/>
              </a:bodyPr>
              <a:lstStyle/>
              <a:p>
                <a:pPr indent="0" lvl="0" marL="0" marR="0" rtl="0" algn="r">
                  <a:lnSpc>
                    <a:spcPct val="140014"/>
                  </a:lnSpc>
                  <a:spcBef>
                    <a:spcPts val="0"/>
                  </a:spcBef>
                  <a:spcAft>
                    <a:spcPts val="0"/>
                  </a:spcAft>
                  <a:buNone/>
                </a:pPr>
                <a:r>
                  <a:rPr b="1" lang="en-US" sz="3000">
                    <a:solidFill>
                      <a:srgbClr val="2B2C30"/>
                    </a:solidFill>
                    <a:latin typeface="Public Sans"/>
                    <a:ea typeface="Public Sans"/>
                    <a:cs typeface="Public Sans"/>
                    <a:sym typeface="Public Sans"/>
                  </a:rPr>
                  <a:t>Δ</a:t>
                </a:r>
                <a:r>
                  <a:rPr b="1" lang="en-US" sz="2799">
                    <a:solidFill>
                      <a:srgbClr val="2B2C30"/>
                    </a:solidFill>
                    <a:latin typeface="Public Sans"/>
                    <a:ea typeface="Public Sans"/>
                    <a:cs typeface="Public Sans"/>
                    <a:sym typeface="Public Sans"/>
                  </a:rPr>
                  <a:t> width</a:t>
                </a:r>
                <a:endParaRPr b="1"/>
              </a:p>
            </p:txBody>
          </p:sp>
          <p:sp>
            <p:nvSpPr>
              <p:cNvPr id="153" name="Google Shape;153;g35c643f2d85_1_38"/>
              <p:cNvSpPr txBox="1"/>
              <p:nvPr/>
            </p:nvSpPr>
            <p:spPr>
              <a:xfrm>
                <a:off x="0" y="1893417"/>
                <a:ext cx="6861900" cy="273600"/>
              </a:xfrm>
              <a:prstGeom prst="rect">
                <a:avLst/>
              </a:prstGeom>
              <a:noFill/>
              <a:ln>
                <a:noFill/>
              </a:ln>
            </p:spPr>
            <p:txBody>
              <a:bodyPr anchorCtr="0" anchor="t" bIns="0" lIns="0" spcFirstLastPara="1" rIns="0" wrap="square" tIns="0">
                <a:spAutoFit/>
              </a:bodyPr>
              <a:lstStyle/>
              <a:p>
                <a:pPr indent="0" lvl="0" marL="0" marR="0" rtl="0" algn="r">
                  <a:lnSpc>
                    <a:spcPct val="140021"/>
                  </a:lnSpc>
                  <a:spcBef>
                    <a:spcPts val="0"/>
                  </a:spcBef>
                  <a:spcAft>
                    <a:spcPts val="0"/>
                  </a:spcAft>
                  <a:buNone/>
                </a:pPr>
                <a:r>
                  <a:rPr lang="en-US" sz="1899">
                    <a:solidFill>
                      <a:srgbClr val="2B2C30"/>
                    </a:solidFill>
                    <a:latin typeface="Public Sans"/>
                    <a:ea typeface="Public Sans"/>
                    <a:cs typeface="Public Sans"/>
                    <a:sym typeface="Public Sans"/>
                  </a:rPr>
                  <a:t>1.30</a:t>
                </a:r>
                <a:r>
                  <a:rPr lang="en-US" sz="1899">
                    <a:solidFill>
                      <a:srgbClr val="2B2C30"/>
                    </a:solidFill>
                    <a:latin typeface="Public Sans"/>
                    <a:ea typeface="Public Sans"/>
                    <a:cs typeface="Public Sans"/>
                    <a:sym typeface="Public Sans"/>
                  </a:rPr>
                  <a:t>m</a:t>
                </a:r>
                <a:endParaRPr/>
              </a:p>
            </p:txBody>
          </p:sp>
          <p:sp>
            <p:nvSpPr>
              <p:cNvPr id="154" name="Google Shape;154;g35c643f2d85_1_38"/>
              <p:cNvSpPr txBox="1"/>
              <p:nvPr/>
            </p:nvSpPr>
            <p:spPr>
              <a:xfrm>
                <a:off x="0" y="3561971"/>
                <a:ext cx="6861900" cy="403200"/>
              </a:xfrm>
              <a:prstGeom prst="rect">
                <a:avLst/>
              </a:prstGeom>
              <a:noFill/>
              <a:ln>
                <a:noFill/>
              </a:ln>
            </p:spPr>
            <p:txBody>
              <a:bodyPr anchorCtr="0" anchor="t" bIns="0" lIns="0" spcFirstLastPara="1" rIns="0" wrap="square" tIns="0">
                <a:spAutoFit/>
              </a:bodyPr>
              <a:lstStyle/>
              <a:p>
                <a:pPr indent="0" lvl="0" marL="0" marR="0" rtl="0" algn="r">
                  <a:lnSpc>
                    <a:spcPct val="140014"/>
                  </a:lnSpc>
                  <a:spcBef>
                    <a:spcPts val="0"/>
                  </a:spcBef>
                  <a:spcAft>
                    <a:spcPts val="0"/>
                  </a:spcAft>
                  <a:buNone/>
                </a:pPr>
                <a:r>
                  <a:rPr b="1" lang="en-US" sz="2799">
                    <a:solidFill>
                      <a:srgbClr val="2B2C30"/>
                    </a:solidFill>
                    <a:latin typeface="Public Sans"/>
                    <a:ea typeface="Public Sans"/>
                    <a:cs typeface="Public Sans"/>
                    <a:sym typeface="Public Sans"/>
                  </a:rPr>
                  <a:t>Recovery time</a:t>
                </a:r>
                <a:endParaRPr/>
              </a:p>
            </p:txBody>
          </p:sp>
          <p:sp>
            <p:nvSpPr>
              <p:cNvPr id="155" name="Google Shape;155;g35c643f2d85_1_38"/>
              <p:cNvSpPr txBox="1"/>
              <p:nvPr/>
            </p:nvSpPr>
            <p:spPr>
              <a:xfrm>
                <a:off x="0" y="4076019"/>
                <a:ext cx="6861900" cy="273600"/>
              </a:xfrm>
              <a:prstGeom prst="rect">
                <a:avLst/>
              </a:prstGeom>
              <a:noFill/>
              <a:ln>
                <a:noFill/>
              </a:ln>
            </p:spPr>
            <p:txBody>
              <a:bodyPr anchorCtr="0" anchor="t" bIns="0" lIns="0" spcFirstLastPara="1" rIns="0" wrap="square" tIns="0">
                <a:spAutoFit/>
              </a:bodyPr>
              <a:lstStyle/>
              <a:p>
                <a:pPr indent="0" lvl="0" marL="0" marR="0" rtl="0" algn="r">
                  <a:lnSpc>
                    <a:spcPct val="140021"/>
                  </a:lnSpc>
                  <a:spcBef>
                    <a:spcPts val="0"/>
                  </a:spcBef>
                  <a:spcAft>
                    <a:spcPts val="0"/>
                  </a:spcAft>
                  <a:buNone/>
                </a:pPr>
                <a:r>
                  <a:rPr lang="en-US" sz="1899">
                    <a:solidFill>
                      <a:srgbClr val="2B2C30"/>
                    </a:solidFill>
                    <a:latin typeface="Public Sans"/>
                    <a:ea typeface="Public Sans"/>
                    <a:cs typeface="Public Sans"/>
                    <a:sym typeface="Public Sans"/>
                  </a:rPr>
                  <a:t>0.5</a:t>
                </a:r>
                <a:r>
                  <a:rPr lang="en-US" sz="1899">
                    <a:solidFill>
                      <a:srgbClr val="2B2C30"/>
                    </a:solidFill>
                    <a:latin typeface="Public Sans"/>
                    <a:ea typeface="Public Sans"/>
                    <a:cs typeface="Public Sans"/>
                    <a:sym typeface="Public Sans"/>
                  </a:rPr>
                  <a:t>s</a:t>
                </a:r>
                <a:endParaRPr/>
              </a:p>
            </p:txBody>
          </p:sp>
          <p:sp>
            <p:nvSpPr>
              <p:cNvPr id="156" name="Google Shape;156;g35c643f2d85_1_38"/>
              <p:cNvSpPr txBox="1"/>
              <p:nvPr/>
            </p:nvSpPr>
            <p:spPr>
              <a:xfrm>
                <a:off x="17" y="4588998"/>
                <a:ext cx="6861900" cy="403200"/>
              </a:xfrm>
              <a:prstGeom prst="rect">
                <a:avLst/>
              </a:prstGeom>
              <a:noFill/>
              <a:ln>
                <a:noFill/>
              </a:ln>
            </p:spPr>
            <p:txBody>
              <a:bodyPr anchorCtr="0" anchor="t" bIns="0" lIns="0" spcFirstLastPara="1" rIns="0" wrap="square" tIns="0">
                <a:spAutoFit/>
              </a:bodyPr>
              <a:lstStyle/>
              <a:p>
                <a:pPr indent="0" lvl="0" marL="0" marR="0" rtl="0" algn="r">
                  <a:lnSpc>
                    <a:spcPct val="140014"/>
                  </a:lnSpc>
                  <a:spcBef>
                    <a:spcPts val="0"/>
                  </a:spcBef>
                  <a:spcAft>
                    <a:spcPts val="0"/>
                  </a:spcAft>
                  <a:buNone/>
                </a:pPr>
                <a:r>
                  <a:rPr b="1" lang="en-US" sz="2799">
                    <a:solidFill>
                      <a:srgbClr val="2B2C30"/>
                    </a:solidFill>
                    <a:latin typeface="Public Sans"/>
                    <a:ea typeface="Public Sans"/>
                    <a:cs typeface="Public Sans"/>
                    <a:sym typeface="Public Sans"/>
                  </a:rPr>
                  <a:t>Disruption Score</a:t>
                </a:r>
                <a:endParaRPr/>
              </a:p>
            </p:txBody>
          </p:sp>
          <p:sp>
            <p:nvSpPr>
              <p:cNvPr id="157" name="Google Shape;157;g35c643f2d85_1_38"/>
              <p:cNvSpPr txBox="1"/>
              <p:nvPr/>
            </p:nvSpPr>
            <p:spPr>
              <a:xfrm>
                <a:off x="33" y="5101389"/>
                <a:ext cx="6861900" cy="273600"/>
              </a:xfrm>
              <a:prstGeom prst="rect">
                <a:avLst/>
              </a:prstGeom>
              <a:noFill/>
              <a:ln>
                <a:noFill/>
              </a:ln>
            </p:spPr>
            <p:txBody>
              <a:bodyPr anchorCtr="0" anchor="t" bIns="0" lIns="0" spcFirstLastPara="1" rIns="0" wrap="square" tIns="0">
                <a:spAutoFit/>
              </a:bodyPr>
              <a:lstStyle/>
              <a:p>
                <a:pPr indent="0" lvl="0" marL="0" marR="0" rtl="0" algn="r">
                  <a:lnSpc>
                    <a:spcPct val="140021"/>
                  </a:lnSpc>
                  <a:spcBef>
                    <a:spcPts val="0"/>
                  </a:spcBef>
                  <a:spcAft>
                    <a:spcPts val="0"/>
                  </a:spcAft>
                  <a:buNone/>
                </a:pPr>
                <a:r>
                  <a:rPr lang="en-US" sz="1899">
                    <a:solidFill>
                      <a:srgbClr val="2B2C30"/>
                    </a:solidFill>
                    <a:latin typeface="Public Sans"/>
                    <a:ea typeface="Public Sans"/>
                    <a:cs typeface="Public Sans"/>
                    <a:sym typeface="Public Sans"/>
                  </a:rPr>
                  <a:t>0.31</a:t>
                </a:r>
                <a:endParaRPr/>
              </a:p>
            </p:txBody>
          </p:sp>
        </p:grpSp>
        <p:sp>
          <p:nvSpPr>
            <p:cNvPr id="158" name="Google Shape;158;g35c643f2d85_1_38"/>
            <p:cNvSpPr txBox="1"/>
            <p:nvPr/>
          </p:nvSpPr>
          <p:spPr>
            <a:xfrm>
              <a:off x="12091013" y="4489844"/>
              <a:ext cx="5146500" cy="461700"/>
            </a:xfrm>
            <a:prstGeom prst="rect">
              <a:avLst/>
            </a:prstGeom>
            <a:noFill/>
            <a:ln>
              <a:noFill/>
            </a:ln>
          </p:spPr>
          <p:txBody>
            <a:bodyPr anchorCtr="0" anchor="t" bIns="0" lIns="0" spcFirstLastPara="1" rIns="0" wrap="square" tIns="0">
              <a:spAutoFit/>
            </a:bodyPr>
            <a:lstStyle/>
            <a:p>
              <a:pPr indent="0" lvl="0" marL="0" marR="0" rtl="0" algn="r">
                <a:lnSpc>
                  <a:spcPct val="140014"/>
                </a:lnSpc>
                <a:spcBef>
                  <a:spcPts val="0"/>
                </a:spcBef>
                <a:spcAft>
                  <a:spcPts val="0"/>
                </a:spcAft>
                <a:buNone/>
              </a:pPr>
              <a:r>
                <a:rPr b="1" lang="en-US" sz="3000">
                  <a:solidFill>
                    <a:srgbClr val="2B2C30"/>
                  </a:solidFill>
                  <a:latin typeface="Public Sans"/>
                  <a:ea typeface="Public Sans"/>
                  <a:cs typeface="Public Sans"/>
                  <a:sym typeface="Public Sans"/>
                </a:rPr>
                <a:t>Δ</a:t>
              </a:r>
              <a:r>
                <a:rPr b="1" lang="en-US" sz="2799">
                  <a:solidFill>
                    <a:srgbClr val="2B2C30"/>
                  </a:solidFill>
                  <a:latin typeface="Public Sans"/>
                  <a:ea typeface="Public Sans"/>
                  <a:cs typeface="Public Sans"/>
                  <a:sym typeface="Public Sans"/>
                </a:rPr>
                <a:t> dispersion</a:t>
              </a:r>
              <a:endParaRPr b="1"/>
            </a:p>
          </p:txBody>
        </p:sp>
        <p:sp>
          <p:nvSpPr>
            <p:cNvPr id="159" name="Google Shape;159;g35c643f2d85_1_38"/>
            <p:cNvSpPr txBox="1"/>
            <p:nvPr/>
          </p:nvSpPr>
          <p:spPr>
            <a:xfrm>
              <a:off x="12091000" y="5020199"/>
              <a:ext cx="5146500" cy="292200"/>
            </a:xfrm>
            <a:prstGeom prst="rect">
              <a:avLst/>
            </a:prstGeom>
            <a:noFill/>
            <a:ln>
              <a:noFill/>
            </a:ln>
          </p:spPr>
          <p:txBody>
            <a:bodyPr anchorCtr="0" anchor="t" bIns="0" lIns="0" spcFirstLastPara="1" rIns="0" wrap="square" tIns="0">
              <a:spAutoFit/>
            </a:bodyPr>
            <a:lstStyle/>
            <a:p>
              <a:pPr indent="0" lvl="0" marL="0" marR="0" rtl="0" algn="r">
                <a:lnSpc>
                  <a:spcPct val="140021"/>
                </a:lnSpc>
                <a:spcBef>
                  <a:spcPts val="0"/>
                </a:spcBef>
                <a:spcAft>
                  <a:spcPts val="0"/>
                </a:spcAft>
                <a:buNone/>
              </a:pPr>
              <a:r>
                <a:rPr lang="en-US" sz="1899">
                  <a:solidFill>
                    <a:srgbClr val="2B2C30"/>
                  </a:solidFill>
                  <a:latin typeface="Public Sans"/>
                  <a:ea typeface="Public Sans"/>
                  <a:cs typeface="Public Sans"/>
                  <a:sym typeface="Public Sans"/>
                </a:rPr>
                <a:t>1.33m</a:t>
              </a:r>
              <a:endParaRPr/>
            </a:p>
          </p:txBody>
        </p:sp>
      </p:grpSp>
      <p:pic>
        <p:nvPicPr>
          <p:cNvPr id="160" name="Google Shape;160;g35c643f2d85_1_38" title="visual7_updated.gif"/>
          <p:cNvPicPr preferRelativeResize="0"/>
          <p:nvPr/>
        </p:nvPicPr>
        <p:blipFill>
          <a:blip r:embed="rId3">
            <a:alphaModFix/>
          </a:blip>
          <a:stretch>
            <a:fillRect/>
          </a:stretch>
        </p:blipFill>
        <p:spPr>
          <a:xfrm>
            <a:off x="6087962" y="2472600"/>
            <a:ext cx="11149524" cy="65038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EE7"/>
        </a:solidFill>
      </p:bgPr>
    </p:bg>
    <p:spTree>
      <p:nvGrpSpPr>
        <p:cNvPr id="164" name="Shape 164"/>
        <p:cNvGrpSpPr/>
        <p:nvPr/>
      </p:nvGrpSpPr>
      <p:grpSpPr>
        <a:xfrm>
          <a:off x="0" y="0"/>
          <a:ext cx="0" cy="0"/>
          <a:chOff x="0" y="0"/>
          <a:chExt cx="0" cy="0"/>
        </a:xfrm>
      </p:grpSpPr>
      <p:cxnSp>
        <p:nvCxnSpPr>
          <p:cNvPr id="165" name="Google Shape;165;g35c643f2d85_1_174"/>
          <p:cNvCxnSpPr/>
          <p:nvPr/>
        </p:nvCxnSpPr>
        <p:spPr>
          <a:xfrm flipH="1" rot="10800000">
            <a:off x="1028695" y="1760870"/>
            <a:ext cx="16230600" cy="38400"/>
          </a:xfrm>
          <a:prstGeom prst="straightConnector1">
            <a:avLst/>
          </a:prstGeom>
          <a:noFill/>
          <a:ln cap="flat" cmpd="sng" w="9525">
            <a:solidFill>
              <a:srgbClr val="2B2C30"/>
            </a:solidFill>
            <a:prstDash val="solid"/>
            <a:round/>
            <a:headEnd len="sm" w="sm" type="none"/>
            <a:tailEnd len="sm" w="sm" type="none"/>
          </a:ln>
        </p:spPr>
      </p:cxnSp>
      <p:sp>
        <p:nvSpPr>
          <p:cNvPr id="166" name="Google Shape;166;g35c643f2d85_1_174"/>
          <p:cNvSpPr txBox="1"/>
          <p:nvPr/>
        </p:nvSpPr>
        <p:spPr>
          <a:xfrm>
            <a:off x="1006871" y="942975"/>
            <a:ext cx="16230600" cy="571800"/>
          </a:xfrm>
          <a:prstGeom prst="rect">
            <a:avLst/>
          </a:prstGeom>
          <a:noFill/>
          <a:ln>
            <a:noFill/>
          </a:ln>
        </p:spPr>
        <p:txBody>
          <a:bodyPr anchorCtr="0" anchor="t" bIns="0" lIns="0" spcFirstLastPara="1" rIns="0" wrap="square" tIns="0">
            <a:spAutoFit/>
          </a:bodyPr>
          <a:lstStyle/>
          <a:p>
            <a:pPr indent="0" lvl="0" marL="0" rtl="0" algn="l">
              <a:lnSpc>
                <a:spcPct val="140010"/>
              </a:lnSpc>
              <a:spcBef>
                <a:spcPts val="0"/>
              </a:spcBef>
              <a:spcAft>
                <a:spcPts val="0"/>
              </a:spcAft>
              <a:buNone/>
            </a:pPr>
            <a:r>
              <a:rPr b="1" lang="en-US" sz="3714">
                <a:solidFill>
                  <a:srgbClr val="2B2C30"/>
                </a:solidFill>
                <a:latin typeface="Public Sans"/>
                <a:ea typeface="Public Sans"/>
                <a:cs typeface="Public Sans"/>
                <a:sym typeface="Public Sans"/>
              </a:rPr>
              <a:t>EARLY INSIGHTS</a:t>
            </a:r>
            <a:endParaRPr/>
          </a:p>
        </p:txBody>
      </p:sp>
      <p:pic>
        <p:nvPicPr>
          <p:cNvPr id="167" name="Google Shape;167;g35c643f2d85_1_174" title="visual7_updated.gif"/>
          <p:cNvPicPr preferRelativeResize="0"/>
          <p:nvPr/>
        </p:nvPicPr>
        <p:blipFill>
          <a:blip r:embed="rId3">
            <a:alphaModFix/>
          </a:blip>
          <a:stretch>
            <a:fillRect/>
          </a:stretch>
        </p:blipFill>
        <p:spPr>
          <a:xfrm>
            <a:off x="9313975" y="3428999"/>
            <a:ext cx="8534093" cy="4978249"/>
          </a:xfrm>
          <a:prstGeom prst="rect">
            <a:avLst/>
          </a:prstGeom>
          <a:noFill/>
          <a:ln>
            <a:noFill/>
          </a:ln>
        </p:spPr>
      </p:pic>
      <p:pic>
        <p:nvPicPr>
          <p:cNvPr id="168" name="Google Shape;168;g35c643f2d85_1_174" title="visual5.gif"/>
          <p:cNvPicPr preferRelativeResize="0"/>
          <p:nvPr/>
        </p:nvPicPr>
        <p:blipFill>
          <a:blip r:embed="rId4">
            <a:alphaModFix/>
          </a:blip>
          <a:stretch>
            <a:fillRect/>
          </a:stretch>
        </p:blipFill>
        <p:spPr>
          <a:xfrm>
            <a:off x="398825" y="3429000"/>
            <a:ext cx="8534151" cy="4978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EE7"/>
        </a:solidFill>
      </p:bgPr>
    </p:bg>
    <p:spTree>
      <p:nvGrpSpPr>
        <p:cNvPr id="172" name="Shape 172"/>
        <p:cNvGrpSpPr/>
        <p:nvPr/>
      </p:nvGrpSpPr>
      <p:grpSpPr>
        <a:xfrm>
          <a:off x="0" y="0"/>
          <a:ext cx="0" cy="0"/>
          <a:chOff x="0" y="0"/>
          <a:chExt cx="0" cy="0"/>
        </a:xfrm>
      </p:grpSpPr>
      <p:cxnSp>
        <p:nvCxnSpPr>
          <p:cNvPr id="173" name="Google Shape;173;p13"/>
          <p:cNvCxnSpPr/>
          <p:nvPr/>
        </p:nvCxnSpPr>
        <p:spPr>
          <a:xfrm flipH="1" rot="10800000">
            <a:off x="1028695" y="1913270"/>
            <a:ext cx="16230600" cy="38400"/>
          </a:xfrm>
          <a:prstGeom prst="straightConnector1">
            <a:avLst/>
          </a:prstGeom>
          <a:noFill/>
          <a:ln cap="flat" cmpd="sng" w="9525">
            <a:solidFill>
              <a:srgbClr val="2B2C30"/>
            </a:solidFill>
            <a:prstDash val="solid"/>
            <a:round/>
            <a:headEnd len="sm" w="sm" type="none"/>
            <a:tailEnd len="sm" w="sm" type="none"/>
          </a:ln>
        </p:spPr>
      </p:cxnSp>
      <p:sp>
        <p:nvSpPr>
          <p:cNvPr id="174" name="Google Shape;174;p13"/>
          <p:cNvSpPr txBox="1"/>
          <p:nvPr/>
        </p:nvSpPr>
        <p:spPr>
          <a:xfrm>
            <a:off x="1006871" y="942975"/>
            <a:ext cx="16230600" cy="571800"/>
          </a:xfrm>
          <a:prstGeom prst="rect">
            <a:avLst/>
          </a:prstGeom>
          <a:noFill/>
          <a:ln>
            <a:noFill/>
          </a:ln>
        </p:spPr>
        <p:txBody>
          <a:bodyPr anchorCtr="0" anchor="t" bIns="0" lIns="0" spcFirstLastPara="1" rIns="0" wrap="square" tIns="0">
            <a:spAutoFit/>
          </a:bodyPr>
          <a:lstStyle/>
          <a:p>
            <a:pPr indent="0" lvl="0" marL="0" marR="0" rtl="0" algn="l">
              <a:lnSpc>
                <a:spcPct val="140010"/>
              </a:lnSpc>
              <a:spcBef>
                <a:spcPts val="0"/>
              </a:spcBef>
              <a:spcAft>
                <a:spcPts val="0"/>
              </a:spcAft>
              <a:buNone/>
            </a:pPr>
            <a:r>
              <a:rPr b="1" lang="en-US" sz="3714">
                <a:solidFill>
                  <a:srgbClr val="2B2C30"/>
                </a:solidFill>
                <a:latin typeface="Public Sans"/>
                <a:ea typeface="Public Sans"/>
                <a:cs typeface="Public Sans"/>
                <a:sym typeface="Public Sans"/>
              </a:rPr>
              <a:t>REAL-WORLD APPLICATIONS</a:t>
            </a:r>
            <a:endParaRPr/>
          </a:p>
        </p:txBody>
      </p:sp>
      <p:sp>
        <p:nvSpPr>
          <p:cNvPr id="175" name="Google Shape;175;p13"/>
          <p:cNvSpPr txBox="1"/>
          <p:nvPr/>
        </p:nvSpPr>
        <p:spPr>
          <a:xfrm>
            <a:off x="1016407" y="2858628"/>
            <a:ext cx="3774000" cy="538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3500">
                <a:solidFill>
                  <a:srgbClr val="2B2C30"/>
                </a:solidFill>
                <a:latin typeface="Public Sans"/>
                <a:ea typeface="Public Sans"/>
                <a:cs typeface="Public Sans"/>
                <a:sym typeface="Public Sans"/>
              </a:rPr>
              <a:t>Scouting</a:t>
            </a:r>
            <a:endParaRPr/>
          </a:p>
        </p:txBody>
      </p:sp>
      <p:sp>
        <p:nvSpPr>
          <p:cNvPr id="176" name="Google Shape;176;p13"/>
          <p:cNvSpPr txBox="1"/>
          <p:nvPr/>
        </p:nvSpPr>
        <p:spPr>
          <a:xfrm>
            <a:off x="5176274" y="2858628"/>
            <a:ext cx="3774000" cy="538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3500">
                <a:solidFill>
                  <a:srgbClr val="2B2C30"/>
                </a:solidFill>
                <a:latin typeface="Public Sans"/>
                <a:ea typeface="Public Sans"/>
                <a:cs typeface="Public Sans"/>
                <a:sym typeface="Public Sans"/>
              </a:rPr>
              <a:t>Tactics</a:t>
            </a:r>
            <a:endParaRPr/>
          </a:p>
        </p:txBody>
      </p:sp>
      <p:sp>
        <p:nvSpPr>
          <p:cNvPr id="177" name="Google Shape;177;p13"/>
          <p:cNvSpPr txBox="1"/>
          <p:nvPr/>
        </p:nvSpPr>
        <p:spPr>
          <a:xfrm>
            <a:off x="9350276" y="2858628"/>
            <a:ext cx="3774000" cy="538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3500">
                <a:solidFill>
                  <a:srgbClr val="2B2C30"/>
                </a:solidFill>
                <a:latin typeface="Public Sans"/>
                <a:ea typeface="Public Sans"/>
                <a:cs typeface="Public Sans"/>
                <a:sym typeface="Public Sans"/>
              </a:rPr>
              <a:t>Analytics</a:t>
            </a:r>
            <a:endParaRPr/>
          </a:p>
        </p:txBody>
      </p:sp>
      <p:sp>
        <p:nvSpPr>
          <p:cNvPr id="178" name="Google Shape;178;p13"/>
          <p:cNvSpPr txBox="1"/>
          <p:nvPr/>
        </p:nvSpPr>
        <p:spPr>
          <a:xfrm>
            <a:off x="13533802" y="2858628"/>
            <a:ext cx="3774000" cy="538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3500">
                <a:solidFill>
                  <a:srgbClr val="2B2C30"/>
                </a:solidFill>
                <a:latin typeface="Public Sans"/>
                <a:ea typeface="Public Sans"/>
                <a:cs typeface="Public Sans"/>
                <a:sym typeface="Public Sans"/>
              </a:rPr>
              <a:t>Broadcast</a:t>
            </a:r>
            <a:endParaRPr/>
          </a:p>
        </p:txBody>
      </p:sp>
      <p:sp>
        <p:nvSpPr>
          <p:cNvPr id="179" name="Google Shape;179;p13"/>
          <p:cNvSpPr txBox="1"/>
          <p:nvPr/>
        </p:nvSpPr>
        <p:spPr>
          <a:xfrm>
            <a:off x="1016407" y="3675995"/>
            <a:ext cx="3774000" cy="886800"/>
          </a:xfrm>
          <a:prstGeom prst="rect">
            <a:avLst/>
          </a:prstGeom>
          <a:noFill/>
          <a:ln>
            <a:noFill/>
          </a:ln>
        </p:spPr>
        <p:txBody>
          <a:bodyPr anchorCtr="0" anchor="t" bIns="0" lIns="0" spcFirstLastPara="1" rIns="0" wrap="square" tIns="0">
            <a:spAutoFit/>
          </a:bodyPr>
          <a:lstStyle/>
          <a:p>
            <a:pPr indent="0" lvl="0" marL="0" marR="0" rtl="0" algn="l">
              <a:lnSpc>
                <a:spcPct val="140021"/>
              </a:lnSpc>
              <a:spcBef>
                <a:spcPts val="0"/>
              </a:spcBef>
              <a:spcAft>
                <a:spcPts val="0"/>
              </a:spcAft>
              <a:buNone/>
            </a:pPr>
            <a:r>
              <a:rPr lang="en-US" sz="2400">
                <a:solidFill>
                  <a:srgbClr val="2B2C30"/>
                </a:solidFill>
                <a:latin typeface="Public Sans"/>
                <a:ea typeface="Public Sans"/>
                <a:cs typeface="Public Sans"/>
                <a:sym typeface="Public Sans"/>
              </a:rPr>
              <a:t>Spot undervalued players with disruptive impact</a:t>
            </a:r>
            <a:endParaRPr sz="2400"/>
          </a:p>
        </p:txBody>
      </p:sp>
      <p:sp>
        <p:nvSpPr>
          <p:cNvPr id="180" name="Google Shape;180;p13"/>
          <p:cNvSpPr txBox="1"/>
          <p:nvPr/>
        </p:nvSpPr>
        <p:spPr>
          <a:xfrm>
            <a:off x="5176274" y="3675995"/>
            <a:ext cx="3772200" cy="1403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400">
                <a:solidFill>
                  <a:srgbClr val="2B2C30"/>
                </a:solidFill>
                <a:latin typeface="Public Sans"/>
                <a:ea typeface="Public Sans"/>
                <a:cs typeface="Public Sans"/>
                <a:sym typeface="Public Sans"/>
              </a:rPr>
              <a:t>Pinpoint actions or triggers that reliably break structure</a:t>
            </a:r>
            <a:endParaRPr sz="2400"/>
          </a:p>
        </p:txBody>
      </p:sp>
      <p:sp>
        <p:nvSpPr>
          <p:cNvPr id="181" name="Google Shape;181;p13"/>
          <p:cNvSpPr txBox="1"/>
          <p:nvPr/>
        </p:nvSpPr>
        <p:spPr>
          <a:xfrm>
            <a:off x="9334247" y="3675995"/>
            <a:ext cx="3772200" cy="1403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400">
                <a:solidFill>
                  <a:srgbClr val="2B2C30"/>
                </a:solidFill>
                <a:latin typeface="Public Sans"/>
                <a:ea typeface="Public Sans"/>
                <a:cs typeface="Public Sans"/>
                <a:sym typeface="Public Sans"/>
              </a:rPr>
              <a:t>Add disruption as context to EPV, xT, or threat models</a:t>
            </a:r>
            <a:endParaRPr sz="2400"/>
          </a:p>
        </p:txBody>
      </p:sp>
      <p:sp>
        <p:nvSpPr>
          <p:cNvPr id="182" name="Google Shape;182;p13"/>
          <p:cNvSpPr txBox="1"/>
          <p:nvPr/>
        </p:nvSpPr>
        <p:spPr>
          <a:xfrm>
            <a:off x="13492219" y="3675995"/>
            <a:ext cx="3767100" cy="1403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400">
                <a:solidFill>
                  <a:srgbClr val="2B2C30"/>
                </a:solidFill>
                <a:latin typeface="Public Sans"/>
                <a:ea typeface="Public Sans"/>
                <a:cs typeface="Public Sans"/>
                <a:sym typeface="Public Sans"/>
              </a:rPr>
              <a:t>Highlight disruptive moments even when they don’t lead to goals</a:t>
            </a:r>
            <a:endParaRPr sz="2400"/>
          </a:p>
        </p:txBody>
      </p:sp>
      <p:pic>
        <p:nvPicPr>
          <p:cNvPr id="183" name="Google Shape;183;p13" title="ChatGPT Image May 26, 2025, 01_46_34 AM.png"/>
          <p:cNvPicPr preferRelativeResize="0"/>
          <p:nvPr/>
        </p:nvPicPr>
        <p:blipFill rotWithShape="1">
          <a:blip r:embed="rId3">
            <a:alphaModFix/>
          </a:blip>
          <a:srcRect b="8434" l="3477" r="2784" t="9679"/>
          <a:stretch/>
        </p:blipFill>
        <p:spPr>
          <a:xfrm>
            <a:off x="798000" y="5494475"/>
            <a:ext cx="3774001" cy="3296980"/>
          </a:xfrm>
          <a:prstGeom prst="rect">
            <a:avLst/>
          </a:prstGeom>
          <a:noFill/>
          <a:ln>
            <a:noFill/>
          </a:ln>
        </p:spPr>
      </p:pic>
      <p:pic>
        <p:nvPicPr>
          <p:cNvPr id="184" name="Google Shape;184;p13" title="ChatGPT Image May 26, 2025, 01_47_49 AM.png"/>
          <p:cNvPicPr preferRelativeResize="0"/>
          <p:nvPr/>
        </p:nvPicPr>
        <p:blipFill rotWithShape="1">
          <a:blip r:embed="rId4">
            <a:alphaModFix/>
          </a:blip>
          <a:srcRect b="20686" l="7323" r="8009" t="24015"/>
          <a:stretch/>
        </p:blipFill>
        <p:spPr>
          <a:xfrm>
            <a:off x="5075500" y="5910460"/>
            <a:ext cx="3774001" cy="2465011"/>
          </a:xfrm>
          <a:prstGeom prst="rect">
            <a:avLst/>
          </a:prstGeom>
          <a:noFill/>
          <a:ln>
            <a:noFill/>
          </a:ln>
        </p:spPr>
      </p:pic>
      <p:pic>
        <p:nvPicPr>
          <p:cNvPr id="185" name="Google Shape;185;p13" title="Screenshot 2025-05-26 at 2.00.15 AM.png"/>
          <p:cNvPicPr preferRelativeResize="0"/>
          <p:nvPr/>
        </p:nvPicPr>
        <p:blipFill rotWithShape="1">
          <a:blip r:embed="rId5">
            <a:alphaModFix/>
          </a:blip>
          <a:srcRect b="16373" l="7775" r="6680" t="12156"/>
          <a:stretch/>
        </p:blipFill>
        <p:spPr>
          <a:xfrm>
            <a:off x="13492225" y="6026871"/>
            <a:ext cx="4106051" cy="2232189"/>
          </a:xfrm>
          <a:prstGeom prst="rect">
            <a:avLst/>
          </a:prstGeom>
          <a:noFill/>
          <a:ln>
            <a:noFill/>
          </a:ln>
        </p:spPr>
      </p:pic>
      <p:pic>
        <p:nvPicPr>
          <p:cNvPr id="186" name="Google Shape;186;p13" title="Screenshot 2025-05-26 at 2.01.18 AM.png"/>
          <p:cNvPicPr preferRelativeResize="0"/>
          <p:nvPr/>
        </p:nvPicPr>
        <p:blipFill rotWithShape="1">
          <a:blip r:embed="rId6">
            <a:alphaModFix/>
          </a:blip>
          <a:srcRect b="4579" l="5604" r="5301" t="9176"/>
          <a:stretch/>
        </p:blipFill>
        <p:spPr>
          <a:xfrm>
            <a:off x="9249126" y="5959211"/>
            <a:ext cx="3767100" cy="236750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